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65" r:id="rId4"/>
    <p:sldId id="266" r:id="rId5"/>
    <p:sldId id="267" r:id="rId6"/>
    <p:sldId id="258" r:id="rId7"/>
    <p:sldId id="259" r:id="rId8"/>
    <p:sldId id="264" r:id="rId9"/>
    <p:sldId id="260" r:id="rId10"/>
    <p:sldId id="261" r:id="rId11"/>
    <p:sldId id="262"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89"/>
    <p:restoredTop sz="94626"/>
  </p:normalViewPr>
  <p:slideViewPr>
    <p:cSldViewPr snapToGrid="0" snapToObjects="1">
      <p:cViewPr varScale="1">
        <p:scale>
          <a:sx n="121" d="100"/>
          <a:sy n="121" d="100"/>
        </p:scale>
        <p:origin x="816" y="168"/>
      </p:cViewPr>
      <p:guideLst/>
    </p:cSldViewPr>
  </p:slideViewPr>
  <p:notesTextViewPr>
    <p:cViewPr>
      <p:scale>
        <a:sx n="1" d="1"/>
        <a:sy n="1" d="1"/>
      </p:scale>
      <p:origin x="0" y="0"/>
    </p:cViewPr>
  </p:notesTextViewPr>
  <p:sorterViewPr>
    <p:cViewPr>
      <p:scale>
        <a:sx n="173" d="100"/>
        <a:sy n="17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08T22:07:27.863"/>
    </inkml:context>
    <inkml:brush xml:id="br0">
      <inkml:brushProperty name="width" value="0.1" units="cm"/>
      <inkml:brushProperty name="height" value="0.1" units="cm"/>
      <inkml:brushProperty name="color" value="#AB008B"/>
    </inkml:brush>
  </inkml:definitions>
  <inkml:trace contextRef="#ctx0" brushRef="#br0">26515 15926 16383 0 0,'0'-3'0'0'0,"0"-7"0"0"0,0-15 0 0 0,0-16 0 0 0,0-6 0 0 0,4-9 0 0 0,1-1 0 0 0,0-4 0 0 0,-1 2 0 0 0,-1 5 0 0 0,3 3 0 0 0,-1 5 0 0 0,0 2 0 0 0,-2 6 0 0 0,0 3 0 0 0,-2 0 0 0 0,2 4 0 0 0,1 3 0 0 0,0 5 0 0 0,-2 2 0 0 0,0 3 0 0 0,-1-3 0 0 0,0 0 0 0 0,-1 0 0 0 0,0 1 0 0 0,0 1 0 0 0,0-3 0 0 0,-1-1 0 0 0,1 1 0 0 0,0-3 0 0 0,0-4 0 0 0,0-4 0 0 0,0 1 0 0 0,0-7 0 0 0,0-3 0 0 0,0-2 0 0 0,0 4 0 0 0,-3 2 0 0 0,-2 0 0 0 0,-2 5 0 0 0,-4-1 0 0 0,0 4 0 0 0,0 4 0 0 0,1 4 0 0 0,-1 2 0 0 0,2-2 0 0 0,0 0 0 0 0,-2 0 0 0 0,1 2 0 0 0,-1-3 0 0 0,1 0 0 0 0,3 1 0 0 0,-2-3 0 0 0,-1 0 0 0 0,0 1 0 0 0,-1-2 0 0 0,-2 1 0 0 0,-2-2 0 0 0,-1 0 0 0 0,2 2 0 0 0,0-2 0 0 0,-2-3 0 0 0,0 1 0 0 0,-1-2 0 0 0,0 2 0 0 0,2-1 0 0 0,1 1 0 0 0,0 3 0 0 0,-1 0 0 0 0,-1-4 0 0 0,-2-3 0 0 0,0 1 0 0 0,-1 3 0 0 0,1 0 0 0 0,-1 2 0 0 0,1 2 0 0 0,1 3 0 0 0,-1 3 0 0 0,1 1 0 0 0,1 1 0 0 0,-1 0 0 0 0,0 1 0 0 0,-3 0 0 0 0,-2 1 0 0 0,0 2 0 0 0,-3-1 0 0 0,0-1 0 0 0,-3 2 0 0 0,1 1 0 0 0,-2-2 0 0 0,0 2 0 0 0,0 0 0 0 0,0-2 0 0 0,0-1 0 0 0,-3 2 0 0 0,-3-1 0 0 0,1 3 0 0 0,1-1 0 0 0,-2-2 0 0 0,-2 2 0 0 0,3 0 0 0 0,0-2 0 0 0,-1 2 0 0 0,-7-1 0 0 0,-3 1 0 0 0,-1 0 0 0 0,1-2 0 0 0,0 2 0 0 0,6-1 0 0 0,2-1 0 0 0,1 2 0 0 0,-1 0 0 0 0,3 1 0 0 0,1-1 0 0 0,-1-1 0 0 0,2 1 0 0 0,0-1 0 0 0,-2 2 0 0 0,-1-1 0 0 0,1-1 0 0 0,1 2 0 0 0,-2-1 0 0 0,-2 2 0 0 0,-1 2 0 0 0,-1-1 0 0 0,-1 2 0 0 0,-6 1 0 0 0,-2-1 0 0 0,0 0 0 0 0,2 1 0 0 0,-4 2 0 0 0,3 2 0 0 0,-1 1 0 0 0,-6 0 0 0 0,-1 1 0 0 0,-2 1 0 0 0,-5-1 0 0 0,2 0 0 0 0,-1 0 0 0 0,2 1 0 0 0,0-1 0 0 0,2 0 0 0 0,5 0 0 0 0,-2 0 0 0 0,2 0 0 0 0,2 0 0 0 0,4 0 0 0 0,1 0 0 0 0,3 0 0 0 0,1 0 0 0 0,0 0 0 0 0,5 0 0 0 0,2 0 0 0 0,-1 3 0 0 0,-2 2 0 0 0,0-1 0 0 0,-2 0 0 0 0,0 2 0 0 0,-2 0 0 0 0,1-1 0 0 0,-1 2 0 0 0,0 0 0 0 0,0-1 0 0 0,0 2 0 0 0,0-1 0 0 0,0 2 0 0 0,1 3 0 0 0,-1 0 0 0 0,0 1 0 0 0,1 1 0 0 0,3-1 0 0 0,2 1 0 0 0,-1 1 0 0 0,4-2 0 0 0,-1 0 0 0 0,0-2 0 0 0,-3 1 0 0 0,-1 1 0 0 0,-7 3 0 0 0,-3 2 0 0 0,-6 3 0 0 0,0 0 0 0 0,-4 5 0 0 0,1 2 0 0 0,7-2 0 0 0,5-1 0 0 0,7-2 0 0 0,7-3 0 0 0,6-1 0 0 0,4-4 0 0 0,3-2 0 0 0,1-3 0 0 0,4-1 0 0 0,0 2 0 0 0,-4 1 0 0 0,-2 3 0 0 0,-1 0 0 0 0,-1 2 0 0 0,-3 0 0 0 0,0 1 0 0 0,0-3 0 0 0,2-1 0 0 0,1 0 0 0 0,1-3 0 0 0,4 0 0 0 0,2-2 0 0 0,0 0 0 0 0,0 2 0 0 0,-2-2 0 0 0,0 1 0 0 0,0 2 0 0 0,-2 1 0 0 0,1-1 0 0 0,-1-1 0 0 0,0 2 0 0 0,0 1 0 0 0,1 0 0 0 0,-1 2 0 0 0,0 0 0 0 0,0 1 0 0 0,1-1 0 0 0,-5 2 0 0 0,-1-1 0 0 0,-1 5 0 0 0,2 1 0 0 0,0 3 0 0 0,1 1 0 0 0,0 1 0 0 0,1 5 0 0 0,-1 2 0 0 0,0 2 0 0 0,-3 3 0 0 0,-2 0 0 0 0,0 1 0 0 0,1 0 0 0 0,-2 0 0 0 0,0-4 0 0 0,1-1 0 0 0,2 0 0 0 0,1-4 0 0 0,2 0 0 0 0,0 2 0 0 0,3 1 0 0 0,2 2 0 0 0,0-2 0 0 0,3-1 0 0 0,0 1 0 0 0,-1-2 0 0 0,2-1 0 0 0,2 2 0 0 0,1-2 0 0 0,1 0 0 0 0,2-2 0 0 0,-2 5 0 0 0,-1 0 0 0 0,2 7 0 0 0,-1 2 0 0 0,-1 1 0 0 0,-1 0 0 0 0,0-1 0 0 0,2 4 0 0 0,-5 1 0 0 0,0-1 0 0 0,2 4 0 0 0,2-1 0 0 0,3-1 0 0 0,2 3 0 0 0,2-2 0 0 0,1-1 0 0 0,0-7 0 0 0,1-4 0 0 0,-1-6 0 0 0,1-1 0 0 0,-1 1 0 0 0,0 1 0 0 0,0-2 0 0 0,0 0 0 0 0,0-2 0 0 0,4 1 0 0 0,0 1 0 0 0,1 3 0 0 0,1-2 0 0 0,3-4 0 0 0,3-4 0 0 0,-1 1 0 0 0,0-2 0 0 0,2-1 0 0 0,-2-3 0 0 0,1 3 0 0 0,1 0 0 0 0,2 3 0 0 0,1 0 0 0 0,1-1 0 0 0,1 1 0 0 0,-1 0 0 0 0,1-3 0 0 0,1 3 0 0 0,-1 3 0 0 0,2 4 0 0 0,-1-1 0 0 0,-1-3 0 0 0,1 0 0 0 0,-1-2 0 0 0,0-2 0 0 0,-1-4 0 0 0,1 3 0 0 0,-1-1 0 0 0,1-1 0 0 0,3-1 0 0 0,2 3 0 0 0,0 0 0 0 0,-2-1 0 0 0,-1-2 0 0 0,0 3 0 0 0,-2 0 0 0 0,0-2 0 0 0,0-1 0 0 0,-2-2 0 0 0,1 0 0 0 0,-1-2 0 0 0,1-1 0 0 0,-1 1 0 0 0,0-1 0 0 0,1 0 0 0 0,-1 0 0 0 0,1 1 0 0 0,-1-1 0 0 0,1 1 0 0 0,-1-1 0 0 0,1 1 0 0 0,0-1 0 0 0,-1-2 0 0 0,1-1 0 0 0,-1-3 0 0 0,1 0 0 0 0,-4 1 0 0 0,0-2 0 0 0,0 1 0 0 0,1 2 0 0 0,0-2 0 0 0,-1 1 0 0 0,-1 1 0 0 0,1-2 0 0 0,0 1 0 0 0,2 1 0 0 0,0-2 0 0 0,1 1 0 0 0,1-2 0 0 0,-1 1 0 0 0,1-2 0 0 0,0 1 0 0 0,0 1 0 0 0,-1 0 0 0 0,1-3 0 0 0,-1-2 0 0 0,1 1 0 0 0,0-1 0 0 0,3 3 0 0 0,2 2 0 0 0,0 3 0 0 0,-1-2 0 0 0,-2-1 0 0 0,3-4 0 0 0,1 1 0 0 0,0-1 0 0 0,-3 1 0 0 0,0-1 0 0 0,-2 2 0 0 0,-1 0 0 0 0,0-3 0 0 0,-1 2 0 0 0,0-1 0 0 0,1-1 0 0 0,-1-2 0 0 0,0-1 0 0 0,1-1 0 0 0,-1 0 0 0 0,1 1 0 0 0,-1 2 0 0 0,1-1 0 0 0,3 0 0 0 0,2 1 0 0 0,0 1 0 0 0,-1 0 0 0 0,-2 0 0 0 0,0 1 0 0 0,-2-1 0 0 0,0-2 0 0 0,0-1 0 0 0,-1 0 0 0 0,0-2 0 0 0,1 3 0 0 0,-1 1 0 0 0,1-1 0 0 0,-1 2 0 0 0,0 1 0 0 0,1-1 0 0 0,0 1 0 0 0,-1 0 0 0 0,1-1 0 0 0,-1-2 0 0 0,1-1 0 0 0,-1-1 0 0 0,1 0 0 0 0,-1 2 0 0 0,1 0 0 0 0,-1 0 0 0 0,1 0 0 0 0,-1-1 0 0 0,1-1 0 0 0,0 0 0 0 0,3-1 0 0 0,2 0 0 0 0,4 0 0 0 0,0 0 0 0 0,3-1 0 0 0,3 1 0 0 0,-1 0 0 0 0,1 0 0 0 0,2 0 0 0 0,-1 0 0 0 0,-1 0 0 0 0,-2 0 0 0 0,1 0 0 0 0,-3 0 0 0 0,2 0 0 0 0,-2 0 0 0 0,-3 0 0 0 0,-3 0 0 0 0,2 0 0 0 0,-1 0 0 0 0,-1 0 0 0 0,-1 0 0 0 0,-2 0 0 0 0,3 0 0 0 0,0-3 0 0 0,0 0 0 0 0,-2-4 0 0 0,0 0 0 0 0,-2 2 0 0 0,-1 1 0 0 0,0-2 0 0 0,-1 1 0 0 0,0-2 0 0 0,1 0 0 0 0,-1-2 0 0 0,0 2 0 0 0,-2-2 0 0 0,-1 1 0 0 0,0-1 0 0 0,0 1 0 0 0,2 2 0 0 0,0 2 0 0 0,1-2 0 0 0,0 2 0 0 0,1-3 0 0 0,-1 0 0 0 0,1 2 0 0 0,0-2 0 0 0,-1 1 0 0 0,-2-2 0 0 0,-1 1 0 0 0,0 2 0 0 0,-2-2 0 0 0,0 0 0 0 0,0 0 0 0 0,2-3 0 0 0,2 0 0 0 0,-3 0 0 0 0,-5 1 0 0 0,-8 2 0 0 0,-5 3 0 0 0,-5 1 0 0 0,-8 2 0 0 0,-3 0 0 0 0,-5 1 0 0 0,-5 1 0 0 0,-4-8 0 0 0,-2-2 0 0 0,-2-3 0 0 0,-1 1 0 0 0,-1-2 0 0 0,4 2 0 0 0,6 0 0 0 0,6 1 0 0 0,4 3 0 0 0,5 0 0 0 0,4 0 0 0 0,1 0 0 0 0,-1 0 0 0 0,-1-1 0 0 0,0 0 0 0 0,-1 0 0 0 0,-1-3 0 0 0,-5 1 0 0 0,-1 3 0 0 0,3-2 0 0 0,2 2 0 0 0,0 2 0 0 0,7 2 0 0 0,8 1 0 0 0,10 1 0 0 0,8 0 0 0 0,12 6 0 0 0,5 0 0 0 0,4 4 0 0 0,2 4 0 0 0,1-1 0 0 0,2 1 0 0 0,-5-1 0 0 0,-5 0 0 0 0,-5-3 0 0 0,-5-2 0 0 0,1-2 0 0 0,0 0 0 0 0,-2 0 0 0 0,-2-1 0 0 0,0 1 0 0 0,-2 0 0 0 0,0 3 0 0 0,0-2 0 0 0,-1 3 0 0 0,0-2 0 0 0,0 0 0 0 0,1-3 0 0 0,-1 1 0 0 0,1 0 0 0 0,-1-1 0 0 0,-2 2 0 0 0,-1-1 0 0 0,-3 3 0 0 0,-3 1 0 0 0,0 1 0 0 0,-1 0 0 0 0,-2 2 0 0 0,-1 1 0 0 0,-4 2 0 0 0,-2 1 0 0 0,-1 0 0 0 0,-1 1 0 0 0,-2 4 0 0 0,-1 5 0 0 0,-1 6 0 0 0,2-1 0 0 0,-1 2 0 0 0,-3-2 0 0 0,1-3 0 0 0,-1 0 0 0 0,-2 5 0 0 0,-2 4 0 0 0,2-1 0 0 0,-1-5 0 0 0,4-4 0 0 0,-1-4 0 0 0,2-3 0 0 0,3-2 0 0 0,-1-2 0 0 0,1 0 0 0 0,1-1 0 0 0,2 1 0 0 0,2 0 0 0 0,-3-3 0 0 0,0 0 0 0 0,1 0 0 0 0,0-3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16:04:26.088"/>
    </inkml:context>
    <inkml:brush xml:id="br0">
      <inkml:brushProperty name="width" value="0.35" units="cm"/>
      <inkml:brushProperty name="height" value="0.35" units="cm"/>
      <inkml:brushProperty name="color" value="#FFFFFF"/>
    </inkml:brush>
  </inkml:definitions>
  <inkml:trace contextRef="#ctx0" brushRef="#br0">2392 667 24575,'-44'4'0,"-2"-2"0,-7-2 0,0 0 0,5 0 0,3 0 0,2 0 0,-2 0 0,-4 0 0,3 0 0,4 0 0,1 0 0,5 0 0,0 0 0,-1 0 0,-2 2 0,-5 0 0,-3 1 0,-4-2 0,-1-1 0,-2 0 0,0 0 0,1 0 0,0 0 0,2 0 0,3 0 0,-1 0 0,1 0 0,0-1 0,0-2 0,0 1 0,0-2 0,2 2 0,5-1 0,3-1 0,6 1 0,4-1 0,2 3 0,5-2 0,1 1 0,1 0 0,0 1 0,1 1 0,-1 0 0,1 0 0,-2 0 0,-1 0 0,-2 0 0,0 0 0,-1 0 0,1 0 0,0 0 0,-3 0 0,0 0 0,0 0 0,1 0 0,2 0 0,0 0 0,2 0 0,2 0 0,-1 0 0,1 0 0,2 0 0,2 0 0,3 0 0,2 0 0,0 2 0,0 3 0,3-2 0,-4 4 0,5-4 0,-4 1 0,6-26 0,1 1 0,3-21 0,0 10 0,0 0 0,0 4 0,0 0 0,1 2 0,2 0 0,0 1 0,1 1 0,-2 1 0,-2 0 0,0-1 0,0 0 0,0-1 0,0 2 0,0-3 0,0-1 0,0 0 0,0 0 0,0 1 0,0 3 0,0 4 0,0 3 0,0 3 0,0 2 0,0 4 0,22 12 0,-7 2 0,19 10 0,-10-2 0,-1 2 0,3-1 0,1-2 0,3-3 0,5-2 0,4-4 0,6-1 0,-1-1 0,2-1 0,0 0 0,0-1 0,2-1 0,2 0 0,1 0 0,3 0 0,1 0 0,2 0 0,1 0 0,-4 0 0,-4 0 0,-4 2 0,-2 0 0,4 2 0,5 1 0,13 1 0,11 1 0,12 4 0,-38-5 0,1-1 0,1 1 0,1-1 0,2-1 0,0 0 0,-1-1 0,1 0 0,-2-1 0,1 1 0,4-1 0,1 1 0,3 0 0,2 1 0,-1 0 0,2 1 0,0 0 0,2 2 0,1 0 0,1 0 0,2 1 0,2 0 0,1 1 0,-1-1 0,-2-1 0,-2 0 0,-5-2 0,-2 0 0,-5-3 0,-2 0 0,-3-1 0,-3-1 0,34 0 0,-22 0 0,-21 0 0,-14 0 0,-8 0 0,-3 0 0,-1 0 0,-4 0 0,-4 1 0,-5 16 0,-12-7 0,-17 13 0,-24-9 0,-24-1 0,-20-3 0,42-6 0,-2-2 0,-1 0 0,-1-2 0,-4 0 0,-1 0 0,-1 0 0,-1 0 0,-3 0 0,-2 0 0,-3 0 0,-1 0 0,-3 0 0,1 0 0,0 2 0,0 1 0,1 1 0,2 2 0,3 1 0,2 2 0,4 0 0,-1 0 0,-3 0 0,0 0 0,2-1 0,1-1 0,-2 1 0,0-2 0,2 1 0,1-1 0,6-2 0,1-1 0,2 0 0,1-1 0,-39-1 0,13-1 0,11 0 0,10 0 0,8-2 0,6 0 0,3 0 0,2-1 0,2 1 0,4 0 0,3 0 0,5 2 0,2 0 0,1 0 0,-1 0 0,-1 0 0,-1 0 0,-2 0 0,0 0 0,0 0 0,0 0 0,-1-1 0,0-1 0,0 0 0,1-1 0,1-1 0,3-2 0,-2-1 0,0 0 0,-1 0 0,0 0 0,4 1 0,3 2 0,2 1 0,3 1 0,1 1 0,0 1 0,0 0 0,2 0 0,2 0 0,-1 0 0,3 0 0,-3 0 0,2-6 0,-1-1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17:03:44.583"/>
    </inkml:context>
    <inkml:brush xml:id="br0">
      <inkml:brushProperty name="width" value="0.025" units="cm"/>
      <inkml:brushProperty name="height" value="0.025" units="cm"/>
    </inkml:brush>
  </inkml:definitions>
  <inkml:trace contextRef="#ctx0" brushRef="#br0">0 3836 24575,'6'0'0,"1"0"0,1 0 0,0 0 0,-4-1 0,-2-1 0,-1-1 0,-1 0 0,0 1 0,1-3 0,1 2 0,1-1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17:05:21.810"/>
    </inkml:context>
    <inkml:brush xml:id="br0">
      <inkml:brushProperty name="width" value="0.025" units="cm"/>
      <inkml:brushProperty name="height" value="0.025" units="cm"/>
    </inkml:brush>
  </inkml:definitions>
  <inkml:trace contextRef="#ctx0" brushRef="#br0">637 4333 24575,'4'0'0,"-1"0"0,0 0 0,1 0 0,-1-1 0,-1-2 0,-4-1 0,2-1 0,-4 2 0,4-1 0,-1 0 0,-2 0 0,-1 0 0,0 1 0,0 0 0,0 2 0,1-3 0,0 2 0,2-2 0,-1 1 0,0 1 0,-1 0 0,-4-2 0,2 2 0,-5-3 0,5 2 0,-4-3 0,3 2 0,-2-2 0,1-1 0,-1-1 0,-3-3 0,-1 1 0,-2 0 0,1 2 0,2 3 0,1-1 0,-1-2 0,-3-2 0,-3-1 0,-1-1 0,1 1 0,4 1 0,1 1 0,2-1 0,0 0 0,2 2 0,0-1 0,-1-1 0,0-2 0,-3-3 0,-1 0 0,-1-1 0,-1 1 0,-1-1 0,1 1 0,1-1 0,1 0 0,2-2 0,1 0 0,-2-1 0,-1-3 0,-1 0 0,-3-4 0,2 0 0,1-3 0,-1-3 0,2 0 0,-2-3 0,2 1 0,2 2 0,2 1 0,3 1 0,0 2 0,1-1 0,-1 1 0,3-2 0,1-2 0,0 0 0,2-1 0,0 1 0,0 4 0,0 2 0,0 2 0,0 1 0,0-1 0,2-3 0,3-3 0,3-5 0,6-2 0,1 0 0,2 1 0,0 5 0,0 5 0,-1 6 0,0 3 0,0 0 0,0 0 0,0-3 0,-1 2 0,1-2 0,0 0 0,-1-1 0,-1-1 0,0-1 0,0 0 0,2 1 0,0 0 0,0-1 0,1-5 0,0-3 0,0-5 0,1-6 0,0-4 0,0 2 0,-1 0 0,-1 5 0,-1 1 0,-1 2 0,-1-1 0,2-3 0,1-3 0,2 1 0,-1 0 0,1-1 0,0 3 0,-1 3 0,0 5 0,-1 5 0,0 5 0,-2 1 0,0 0 0,0-2 0,2-6 0,1-2 0,1-4 0,2 1 0,1 2 0,0 2 0,-2 3 0,-1 4 0,-2 5 0,0 2 0,0 0 0,3-3 0,4-4 0,6-3 0,2 1 0,0 1 0,-3 4 0,-1 3 0,-2 2 0,-1 1 0,0 0 0,3-2 0,1-1 0,1-1 0,0-1 0,-2 0 0,2 0 0,0 0 0,4 0 0,2-3 0,2-4 0,3-1 0,3 0 0,2 1 0,0 4 0,-2 2 0,-1 3 0,0 1 0,-2 1 0,2-1 0,-3 1 0,4 0 0,2-1 0,1-2 0,2-5 0,-2 1 0,-1 0 0,-3 2 0,0 3 0,-3-1 0,-4 1 0,0 1 0,-5 1 0,-1 3 0,0 1 0,-1 2 0,1 2 0,2 0 0,-1 3 0,0 1 0,-3 1 0,-3 2 0,-1 0 0,2 0 0,0 0 0,3 0 0,4 0 0,0 0 0,3 0 0,-3 0 0,0 0 0,-3 0 0,-1 0 0,0-1 0,-3-1 0,0-2 0,0-2 0,2-3 0,3-3 0,2-4 0,5-1 0,3 0 0,2-3 0,4-1 0,1 1 0,2-1 0,0 3 0,2 0 0,0-1 0,-2 1 0,0 1 0,-3 1 0,-1 3 0,1 1 0,1 1 0,2 3 0,2 1 0,2 2 0,2 0 0,1 1 0,0 0 0,-5-1 0,-4 3 0,-8 0 0,-5 2 0,-5 0 0,-1 0 0,-1 0 0,2 0 0,4 2 0,5 2 0,7 3 0,5 2 0,7 3 0,9 1 0,4 1 0,6 0 0,2-1 0,-3-1 0,-2-5 0,-6-2 0,-4-3 0,-1-2 0,3 0 0,3 0 0,6 0 0,4 0 0,3 0 0,1 0 0,0 0 0,0 0 0,-1-2 0,-1-5 0,-4-4 0,-4-4 0,-3 0 0,-1 0 0,-3-2 0,-3 2 0,-5-1 0,-4 0 0,1 1 0,0-2 0,2 5 0,1 2 0,0 1 0,2 4 0,0 0 0,1 3 0,0 2 0,-4 0 0,-2 0 0,-3 0 0,-3 1 0,-3 2 0,-2 2 0,-1 3 0,1 2 0,0 0 0,0-1 0,-2-1 0,0-2 0,1 1 0,1 1 0,0 0 0,-3-1 0,-4-3 0,-3 0 0,-2-1 0,-1-1 0,-3 0 0,2-2 0,-2 0 0,1 0 0,0 0 0,3 0 0,3-3 0,1-5 0,2-5 0,2-4 0,4 0 0,2-1 0,0 2 0,1 0 0,3 1 0,5 1 0,10-3 0,9 2 0,6 0 0,-1 0 0,-6 3 0,-12 0 0,-11 4 0,-8 2 0,-6 3 0,-4 1 0,-3 2 0,-5 0 0,-5 0 0,-1 0 0,-1 0 0,-7 2 0,5 2 0,-2 6 0,-2-3 0,4 5 0,-8-6 0,1 3 0,0 1 0,-1 2 0,-5-10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17:05:03.966"/>
    </inkml:context>
    <inkml:brush xml:id="br0">
      <inkml:brushProperty name="width" value="0.025" units="cm"/>
      <inkml:brushProperty name="height" value="0.025" units="cm"/>
    </inkml:brush>
  </inkml:definitions>
  <inkml:trace contextRef="#ctx0" brushRef="#br0">1 2822 24575,'4'0'0,"1"0"0,2-2 0,1-3 0,-2 1 0,-1 1 0,-1 1 0,-1-1 0,1-1 0,-2-1 0,1 0 0,-1 0 0,0-1 0,0-4 0,-2 4 0,1-4 0,1 3 0,1-2 0,3 1 0,1-1 0,1 0 0,2-1 0,-1 1 0,0 1 0,-1 2 0,-2 1 0,-1 1 0,1-1 0,2-1 0,3 0 0,3-2 0,1-1 0,1-1 0,-1 1 0,1 0 0,0 2 0,3-1 0,5-1 0,4-2 0,7-5 0,5-2 0,4-3 0,2 1 0,-3 4 0,-6 3 0,-7 2 0,-3 3 0,-2-2 0,2-3 0,3-4 0,3-4 0,1-3 0,1-4 0,2-4 0,1-1 0,-3 0 0,-2 2 0,-5 3 0,-4 2 0,1 0 0,0-2 0,3 1 0,3-3 0,2 0 0,3 2 0,2 0 0,2 4 0,0 2 0,-1 3 0,4 4 0,3-3 0,6 0 0,5-2 0,3-1 0,0 2 0,0 2 0,-6 3 0,-3 4 0,-5 5 0,-6 2 0,-3 3 0,1-2 0,1-1 0,2 1 0,2 0 0,1 2 0,2 0 0,1 0 0,-1 0 0,-4 0 0,-2 0 0,-3 0 0,-2 0 0,2-1 0,0-1 0,3-2 0,2-4 0,3-4 0,6-4 0,5-7 0,7-4 0,4-6 0,5-3 0,1 0 0,2-2 0,1 0 0,0 0 0,3-3 0,2-1 0,2-3 0,0 1 0,-3 0 0,-4 5 0,-6 4 0,-9 6 0,-7 5 0,-3 4 0,0 1 0,7 1 0,6-2 0,9 3 0,10-1 0,7 2 0,2 1 0,-3 1 0,-4 2 0,-6 2 0,-3 2 0,-4 3 0,-4 3 0,-2 1 0,-2 1 0,-1 0 0,-1-2 0,-1 0 0,-2-3 0,-2-1 0,3-2 0,4-1 0,9-4 0,10-4 0,10-5 0,-41 8 0,1 1 0,1-2 0,-1 0 0,1 0 0,-2-1 0,-2 0 0,-2 0 0,37-14 0,-11 0 0,-10 4 0,-5 0 0,0 0 0,5-1 0,5-2 0,7-1 0,3 0 0,0 2 0,-4 4 0,-11 5 0,-9 7 0,-10 5 0,-9 0 0,1 1 0,0-2 0,9 0 0,9-3 0,11-1 0,8 0 0,9 0 0,3 1 0,3 1 0,0 0 0,-4 1 0,-3-1 0,-4 0 0,-2-1 0,-2 0 0,0-2 0,-6-2 0,-9-2 0,-12-1 0,-12 1 0,-9 0 0,-7 1 0,-2 1 0,-5 2 0,-1 2 0,-7 5 0,0 2 0,-4 3 0,0-1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17:05:13.264"/>
    </inkml:context>
    <inkml:brush xml:id="br0">
      <inkml:brushProperty name="width" value="0.025" units="cm"/>
      <inkml:brushProperty name="height" value="0.025" units="cm"/>
    </inkml:brush>
  </inkml:definitions>
  <inkml:trace contextRef="#ctx0" brushRef="#br0">2967 1640 24575,'5'0'0,"2"-1"0,6-1 0,3-2 0,0-1 0,-1-1 0,0 0 0,1 2 0,2 2 0,0 2 0,0 0 0,2-2 0,3 0 0,1-3 0,0 0 0,0 0 0,-2 0 0,0 1 0,0 2 0,1-1 0,1 1 0,3-2 0,2 0 0,6-1 0,5-1 0,2-1 0,4-1 0,-4 1 0,-4 0 0,-4 3 0,-6 0 0,-3-2 0,-3 1 0,-4-1 0,0 0 0,1-2 0,1-1 0,1-1 0,0-1 0,-1 1 0,3-2 0,1 2 0,5-3 0,1-1 0,2-1 0,-1-4 0,0-1 0,0-1 0,1-2 0,0-1 0,0 2 0,-3 3 0,-4 4 0,0 4 0,-1 1 0,0 1 0,-1 3 0,-1 2 0,-2 0 0,2 2 0,5-2 0,6-2 0,7-1 0,6-2 0,5-2 0,1-3 0,-2 1 0,-6 2 0,-6 3 0,-3 3 0,-4 1 0,-3 1 0,-3 1 0,-2 0 0,0-2 0,4-2 0,4-3 0,6-2 0,-2-2 0,-2 0 0,-4-2 0,-6 3 0,-3 0 0,-1 0 0,-9 4 0,2-2 0,-8 4 0,5-2 0,3-3 0,2-2 0,0 0 0,-1 1 0,-1 2 0,-3 1 0,-4 2 0,-3 0 0,0 6 0,2-2 0,6 0 0,-2 2 0,6-4 0,-3 3 0,3 0 0,2 1 0,-2 1 0,-1 0 0,-1 0 0,-3 0 0,-2 0 0,-1 0 0,-1 0 0,3 0 0,3 0 0,-3 0 0,4 0 0,-5 0 0,3-1 0,1-1 0,2-2 0,2-1 0,-1 0 0,-3-1 0,-4 1 0,-3 0 0,-2 0 0,2-2 0,2 2 0,-3-2 0,0 0 0,-1 0 0,-2 1 0,0-1 0,0 1 0,0 0 0,0 0 0,0 1 0,0 1 0,0 0 0,0 1 0,0-1 0,0-1 0,0-2 0,0 1 0,0-5 0,0-1 0,0 2 0,0-3 0,0 8 0,-2-2 0,-3-2 0,0 3 0,-3-7 0,3 6 0,0-2 0,1 3 0,1 1 0,0-2 0,1 2 0,-3-2 0,4 4 0,-4-2 0,4-1 0,-3-2 0,0-1 0,-2-4 0,-2-1 0,-1 0 0,1 4 0,0 1 0,4 5 0,-1 1 0,2 2 0,-1 1 0,1 0 0,-1 0 0,-1 0 0,-3 0 0,3 0 0,-5 0 0,2 0 0,-2 0 0,-2 1 0,-1 3 0,-3 2 0,-1 2 0,-3-2 0,-2-2 0,0-3 0,0-1 0,-1 0 0,0 0 0,2-1 0,-1-3 0,2-2 0,0-3 0,-2 0 0,-1-2 0,-1 1 0,-2 0 0,1 3 0,-4 0 0,-4 0 0,-5 2 0,-3-1 0,-1 1 0,2-1 0,3 1 0,6-1 0,4 2 0,4 0 0,6 0 0,2 2 0,0 0 0,-2 2 0,-1 0 0,0 0 0,0 0 0,0 0 0,-1-2 0,-2 0 0,1-2 0,-2 0 0,1 0 0,0-1 0,-3-1 0,-1 0 0,-4-2 0,2 0 0,2 1 0,3 1 0,2 3 0,-3 0 0,0 2 0,-4 1 0,-3 0 0,1 0 0,1 0 0,4 0 0,4 0 0,2 0 0,3 0 0,1 0 0,1 0 0,2 0 0,1 0 0,-4 0 0,6 0 0,-9 0 0,10 0 0,-9 0 0,1 0 0,-9 2 0,-4 0 0,-2 1 0,-4 1 0,-1-2 0,-2 2 0,0-1 0,0-1 0,0 2 0,-1-1 0,-1-1 0,0 0 0,-6-2 0,-4 0 0,-1 0 0,-1 0 0,0 0 0,2 0 0,4 0 0,4 0 0,4 0 0,2 0 0,4-1 0,3-2 0,4-2 0,2-1 0,2 0 0,2 0 0,1 1 0,-1 0 0,0 1 0,-2 2 0,-3 0 0,0 2 0,-2 0 0,-1 0 0,1 0 0,0 0 0,-2 0 0,-1 0 0,-1 0 0,1 0 0,4 0 0,2 0 0,2 0 0,0 0 0,0 0 0,-2 0 0,-5 0 0,-6 0 0,-7 0 0,-6 0 0,-5 0 0,-4 0 0,-1 0 0,1 0 0,3 0 0,2-2 0,4-4 0,3-4 0,3-5 0,1 0 0,0 2 0,-4 4 0,-4 2 0,-4 2 0,-3 2 0,-2 1 0,3 2 0,5 0 0,6 0 0,6 0 0,2 0 0,3 0 0,3 0 0,5 0 0,5 0 0,6 0 0,5 0 0,2 0 0,0 0 0,-2 0 0,-7 0 0,-7 0 0,-8 2 0,-8 3 0,-5-1 0,-4 3 0,-2-3 0,-1-2 0,1 0 0,4-2 0,7 0 0,5 0 0,4 0 0,5 0 0,1 0 0,-1 0 0,0 0 0,-1-2 0,-1-2 0,0-3 0,3-3 0,2 0 0,2-1 0,3 2 0,0 0 0,3 2 0,1 0 0,1 1 0,1 0 0,-1-1 0,0 0 0,-1 0 0,-3 1 0,-1 0 0,0 1 0,-1 1 0,-2 1 0,7 1 0,-3-2 0,7 2 0,-5 0 0,4 0 0,-6 2 0,2 0 0,-6 0 0,-2 0 0,-2 0 0,2 0 0,1 0 0,3-1 0,2-1 0,2-1 0,1 0 0,2 0 0,1 2 0,3 0 0,0 1 0,0 0 0,2 0 0,-1-1 0,-1-1 0,1-1 0,-1-2 0,2-2 0,-1 1 0,-2-2 0,-1 1 0,-3 1 0,2-1 0,3 1 0,3 3 0,2-1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16:03:21.790"/>
    </inkml:context>
    <inkml:brush xml:id="br0">
      <inkml:brushProperty name="width" value="0.025" units="cm"/>
      <inkml:brushProperty name="height" value="0.025" units="cm"/>
      <inkml:brushProperty name="color" value="#FFFFFF"/>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16:03:31.358"/>
    </inkml:context>
    <inkml:brush xml:id="br0">
      <inkml:brushProperty name="width" value="0.025" units="cm"/>
      <inkml:brushProperty name="height" value="0.025" units="cm"/>
      <inkml:brushProperty name="color" value="#FFFFFF"/>
    </inkml:brush>
  </inkml:definitions>
  <inkml:trace contextRef="#ctx0" brushRef="#br0">886 7 24575,'1'-3'0,"6"1"0,6 1 0,5 1 0,10 0 0,-8 0 0,10 0 0,-5 0 0,10 1 0,3 2 0,1 0 0,-1 1 0,-3 0 0,-1-1 0,0 1 0,0-1 0,1 1 0,0-1 0,1-1 0,-2 0 0,-2-2 0,0 2 0,-3-1 0,0 3 0,0 1 0,3 0 0,1 1 0,5 0 0,5-1 0,4-1 0,8 1 0,6 1 0,9 1 0,5 0 0,4-3 0,2 0 0,-1-1 0,-1 3 0,-4 2 0,-9 0 0,-11 1 0,-16-4 0,-15 1 0,-12 2 0,-8-1 0,-12 0 0,-15 1 0,-20-1 0,-24 0 0,-25 0 0,34-4 0,-5 0 0,-12-1 0,-5-1 0,-12 1 0,-5-1-234,27-1 1,-1 0-1,-2 0 234,-5 0 0,-1-1 0,-1 2 0,-4-1 0,-1 1 0,-2 1 0,-4 0 0,-1 0 0,1 1 0,0 1 0,0 1 0,2 0 0,8 0 0,1 1 0,2 0 0,-21 2 0,6 1 0,23 0 0,7-1 0,-26 3 0,49-3 0,30-5 0,43-3 0,38 0 0,0-1 0,14-1 0,-3-1 0,9-1 0,5 0-509,-4-1 1,4 0 0,4 0-1,0-1 509,-11 1 0,1-1 0,2 1 0,0-2 0,-1 1 0,0 0 0,1-1 0,-1 0 0,-2-1 0,-1 1 0,10 0 0,-1-1 0,-3 0 0,-4 1-134,10-1 1,-6 1 0,-4 0 133,14 0 0,-11 2 0,-31 3 0,-9 1 0,15 1 0,-44 2 0,-23 4 2672,-31 5-2672,-39 6 0,4-6 0,-10-1 0,11-3 0,-4 0 0,-4 0-382,-17 0 1,-5-1 0,-3 0 381,15-1 0,-3-1 0,-1 0 0,0 0 0,-3-1 0,0 0 0,1 0 0,0-1 0,5 1 0,0-1 0,1 1 0,4-1 0,-11 1 0,3-1 0,7 1-426,-9 0 1,10 1 425,-9 3 0,49-3 0,50-3 0,44-1 0,-4 0 0,10 0 0,5 0 0,8 0 0,4 0-1,16 0 0,6 0 0,2 0 1,-20 0 0,1 0 0,1 0 0,-1 0 0,-2 0 0,1 0 0,-2 0 0,-3 0 263,6 0 1,-3 0 0,-5 0-264,11 0 0,-9 0 0,17 2 0,-67 3 0,-82 12 0,-6-4 0,-11 2 0,3-2 0,-7 0 0,-3 1 41,-16 1 1,-4 0 0,-2-1-42,22-4 0,-1-1 0,-1 1 0,2-2 0,-23 2 0,0 0 0,4-3-81,12-1 0,3-2 0,3 0 81,-19-1 0,9 0 0,23-2 0,6 0 0,-23 1 0,47 0 0,50-2 0,72-6 0,-7 2 0,13 1 0,0 1 0,10 0 0,2 0-118,-14 1 1,2 0-1,1 0 1,-1 0 117,-1 1 0,0 0 0,0 0 0,-3 0 0,-7 0 0,-1 0 0,-2 0 0,-6 0 98,1 1 1,-5 1-1,-5 0-98,6 1 0,-8 2 0,14 8 0,-54 3 0,-59 4 0,-14-3 0,-12 0 0,4-2 0,-5 1 0,-5 0 153,-17 3 0,-6 1 1,-2 0-154,16-4 0,-2-1 0,-1 1 0,1-1 0,2 0 0,-1-1 0,1 0 0,2-1 0,-19 3 0,3-1 0,5 0 0,15-4 0,5 1 0,5-2 0,-4 1 0,8-1 0,-8 1 0,42-6 0,62-4 0,18-1 0,13 0 0,-5 0 0,8 0 0,3 0-413,-2 0 0,3 0 1,4 0-1,0 0 413,8 0 0,2 0 0,2 0 0,-2-1 0,-3 0 0,0 0 0,-1-1 0,-1-1 0,18-1 0,-1-1 0,-7-1 457,-19-1 1,-5 0-1,-5-2-457,1-3 0,-9-1 0,12-7 0,-52 7 0,-53 7 0,-23 4 0,-16 2 0,1 0 0,-7 0 0,-5 0-79,6 0 1,-4-1 0,-2 1-1,-1 1 79,-10-1 0,-2 1 0,-1 0 0,2 0 0,3 1 0,1-1 0,0 2 0,2-1 0,7 0 0,1 0 0,1 0 0,4 0-57,-12 1 0,3-1 1,7 0 56,-11 1 0,10-2 0,27-2 0,9 0 0,6-4 0,115-19 0,-6 8 0,13-1 0,-12 2 0,10-1 0,4-2 0,1 0-131,8-2 1,2 0 0,3-1 0,0-2 130,-11 3 0,1 0 0,2-2 0,-2 0 0,-2 1 0,13-5 0,-2 1 0,-3-1 0,-3 2-69,-13 3 0,-3 0 0,-2 1 0,-5 2 69,2-1 0,-5 1 0,-7 3 0,-1 2 0,-7 3 0,5-1 0,-42 12 0,-32 10 2556,-25 9-2556,-15 4 507,-1-4-507,11-9 0,16-9 0,15-21 0,10 13 0,7-12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16:03:46.589"/>
    </inkml:context>
    <inkml:brush xml:id="br0">
      <inkml:brushProperty name="width" value="0.35" units="cm"/>
      <inkml:brushProperty name="height" value="0.35" units="cm"/>
      <inkml:brushProperty name="color" value="#FFFFFF"/>
    </inkml:brush>
  </inkml:definitions>
  <inkml:trace contextRef="#ctx0" brushRef="#br0">270 390 24575,'48'0'0,"9"0"0,5 0 0,16 2 0,13 3 0,2 2 0,0 3 0,-6-1 0,-9 0 0,-9-1 0,-9-2 0,-8-2 0,-4-2 0,0-2 0,4 0 0,6 1 0,9 1 0,6 2 0,0 3 0,0 0 0,-6-1 0,-3-1 0,-2-2 0,-6-1 0,-5 1 0,-3-1 0,-7 0 0,-3 0 0,-3 2 0,-3-1 0,0-1 0,1 0 0,2 0 0,4 0 0,2 0 0,1-2 0,-1 0 0,-3 0 0,-1 0 0,-3 0 0,-4 0 0,-3 0 0,-4 0 0,-3 0 0,1 0 0,6-1 0,6-2 0,6-2 0,-1 0 0,-4-3 0,-8 1 0,-6 0 0,-7-3 0,-6 0 0,-4-2 0,-2-2 0,-1-2 0,0-1 0,0 0 0,0 2 0,0-2 0,-2 7 0,0-5 0,1 10 0,-1-6 0,2 2 0,0 1 0,0-5 0,0 4 0,0-2 0,0-1 0,0 4 0,0-5 0,1 8 0,0-6 0,4 2 0,-2 3 0,6-4 0,-3 5 0,1-2 0,1-1 0,-4 0 0,3-3 0,-2 2 0,0 0 0,3 0 0,-5 2 0,5-3 0,-6 5 0,3-4 0,2 2 0,-34 7 0,14 1 0,-33 8 0,28-2 0,-7-1 0,10-2 0,-5-1 0,-1-2 0,4 0 0,2-1 0,2 0 0,0 0 0,0 0 0,0 2 0,-1 0 0,1 1 0,-3 0 0,7-1 0,-5 1 0,4-1 0,1-1 0,-9 0 0,12-1 0,-10 1 0,7 1 0,-2 0 0,-1-1 0,-2 0 0,-2-1 0,-1 0 0,-2 0 0,-2 0 0,-3 0 0,-5 0 0,-1 0 0,-2 0 0,-2 0 0,0 0 0,-1 0 0,-1 0 0,0 0 0,0 0 0,0 0 0,3 0 0,2 0 0,2 0 0,-3-2 0,1 0 0,-3 0 0,-2 1 0,-1 1 0,-2 0 0,-2-1 0,-3-1 0,-2 0 0,-2 0 0,0 1 0,1 1 0,1 0 0,4 0 0,3 0 0,2-1 0,5-1 0,1 0 0,1 0 0,3 2 0,1 0 0,3 0 0,2 0 0,0 0 0,2 0 0,0 0 0,2-1 0,0 0 0,-3-3 0,-2-1 0,-6-1 0,-5 1 0,-3 0 0,0 1 0,0 2 0,2 0 0,0 1 0,0 1 0,4 0 0,1 0 0,4 0 0,1 0 0,-1 0 0,1 0 0,-1 0 0,-1 0 0,0 0 0,1 0 0,-1-1 0,2-1 0,0 1 0,1-1 0,1 1 0,3 1 0,-1-1 0,1-1 0,1-1 0,-1 0 0,1 1 0,0-1 0,-1 1 0,2 0 0,3 0 0,0 0 0,5 1 0,0-1 0,1-1 0,-1 1 0,0-2 0,-1 2 0,3 1 0,-4-2 0,4 0 0,-4-1 0,2-1 0,1 3 0,-1-5 0,1 3 0,1-2 0,-5 4 0,6 1 0,-6 1 0,46 13 0,-6-5 0,47 15 0,-40-16 0,14 5 0,-18-4 0,12 5 0,6 3 0,1 0 0,1-2 0,2-2 0,-1-4 0,-5-2 0,-5-3 0,-8-1 0,-3 0 0,-4 0 0,0 1 0,4 1 0,3 0 0,2-1 0,1 1 0,-1 0 0,2-2 0,4-1 0,6-1 0,6 0 0,1 0 0,2 0 0,3 1 0,3 1 0,4 2 0,5 0 0,4 1 0,1 2 0,-1-2 0,-6 1 0,-5-1 0,-8-3 0,-7-1 0,-7 0 0,-7-1 0,-2 0 0,-5 0 0,-4 0 0,-2 0 0,-2 0 0,-3 0 0,-2 0 0,1 0 0,-2 0 0,1 0 0,1 0 0,0 0 0,2 0 0,0 0 0,-2 0 0,0 0 0,-1 0 0,-1 0 0,0 0 0,0 0 0,3-2 0,2-1 0,4-1 0,0-3 0,0 1 0,0-2 0,-2 0 0,-1 1 0,-1 1 0,-3 1 0,-2 1 0,-2 1 0,0-2 0,1 0 0,-1 0 0,-1 1 0,-2 0 0,1 3 0,-4-1 0,3 2 0,0-2 0,0 1 0,0-2 0,0 2 0,-2-1 0,1 0 0,2-6 0,-2 4 0,4-4 0,-3 3 0,1-2 0,0 1 0,1-1 0,1 2 0,-1-1 0,0 1 0,-1 1 0,1-1 0,-1 0 0,-1 2 0,-1-2 0,-1 2 0,1-2 0,-34 3 0,19 0 0,-30 2 0,27 0 0,1 0 0,-3 0 0,5 0 0,-6 0 0,2 0 0,2 0 0,-3 1 0,3 1 0,0 2 0,0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16:03:47.784"/>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16:03:48.861"/>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16:03:49.825"/>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16:03:54.830"/>
    </inkml:context>
    <inkml:brush xml:id="br0">
      <inkml:brushProperty name="width" value="0.35" units="cm"/>
      <inkml:brushProperty name="height" value="0.35" units="cm"/>
      <inkml:brushProperty name="color" value="#FFFFFF"/>
    </inkml:brush>
  </inkml:definitions>
  <inkml:trace contextRef="#ctx0" brushRef="#br0">384 1 24575,'0'39'0,"0"16"0,0-16 0,0 29 0,0-5 0,0 26 0,0-37 0,0 1 0,0 1 0,0 0 0,0-3 0,0 1 0,0 0 0,0-1 0,0 48 0,2-3 0,1-5 0,1-6 0,1-5 0,-1-5 0,2-4 0,-1-2 0,0 2 0,-1-2 0,0-2 0,0-10 0,0-11 0,1-12 0,0-10 0,-1-12 0,-1-5 0,6-33 0,-4-10 0,4-31 0,-7-5 0,-2 0 0,0 5 0,1 1 0,1-5 0,1-11 0,0-7 0,-2 0 0,-1 4 0,0 8 0,0 1 0,0 2 0,0 3 0,0 4 0,0 11 0,0 9 0,0 8 0,0 8 0,0 0 0,0-1 0,0 2 0,0 3 0,-2 7 0,-6 4 0,-5 4 0,-5 4 0,-2 4 0,5 6 0,3 13 0,3 13 0,2 13 0,3 6 0,0 1 0,2-1 0,-1-3 0,2-2 0,1-4 0,0-2 0,-1-3 0,-2-2 0,-4 0 0,-1 3 0,-4 5 0,1 5 0,-1 1 0,0-2 0,2-5 0,1-3 0,0-7 0,-1-3 0,2-2 0,-3 0 0,0 3 0,-2 1 0,-1 0 0,2-5 0,1-2 0,5-10 0,0-4 0,4-40 0,1 10 0,1-27 0,0 20 0,0 3 0,0 2 0,0 1 0,0 2 0,0-2 0,0 0 0,0 3 0,0-1 0,0 2 0,-2-1 0,0 0 0,-1-1 0,-1 0 0,1-1 0,-1 1 0,1 2 0,-1 0 0,1 3 0,0 3 0,1-2 0,0 2 0,1-2 0,-1 0 0,0-1 0,1 1 0,1-1 0,-1 0 0,0 0 0,-1 0 0,0-3 0,0-2 0,0-4 0,-2-6 0,1-2 0,-1 3 0,0 7 0,2 8 0,-1 7 0,0 5 0,0 27 0,-2-3 0,2 20 0,-2-11 0,-1-2 0,-1-1 0,-1 0 0,2-2 0,0 0 0,2-4 0,2 1 0,1-3 0,0-1 0,1-1 0,0-1 0,-2-1 0,1 2 0,-1-5 0,0 1 0,0-2 0,0 0 0,1 1 0,1 1 0,0-4 0,0 3 0,0-1 0,0 0 0,0 2 0,0-3 0,0 3 0,0-4 0,0 4 0,0-1 0,0-1 0,0 2 0,0-3 0,0 2 0,-1 0 0,0-2 0,-1 3 0,-1-3 0,1 1 0,-1 2 0,0-4 0,2 3 0,-1 1 0,1-1 0,1 2 0,0-3 0,0 2 0,0-2 0,0 1 0,0 0 0,0-3 0,-3 4 0,3-2 0,-3 1 0,3 0 0,0-3 0,0 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8T16:04:11.544"/>
    </inkml:context>
    <inkml:brush xml:id="br0">
      <inkml:brushProperty name="width" value="0.35" units="cm"/>
      <inkml:brushProperty name="height" value="0.35" units="cm"/>
      <inkml:brushProperty name="color" value="#FFFFFF"/>
    </inkml:brush>
  </inkml:definitions>
  <inkml:trace contextRef="#ctx0" brushRef="#br0">1 513 24575,'79'0'0,"3"0"0,-3 0 0,8 0 0,-8 0 0,-6 0 0,-10 0 0,-11 2 0,-3 2 0,-11 1 0,-7 1 0,-5-3 0,-1 0 0,2-1 0,3 0 0,5 0 0,3-2 0,6 0 0,5 0 0,3 0 0,1 0 0,-6 0 0,-6 0 0,-10 0 0,-9 0 0,-5 0 0,-3 0 0,2 0 0,-8 1 0,-37 19 0,-3 8 0,-34 21 0,21 0 0,8 1 0,11-6 0,9-5 0,3-4 0,-1-3 0,0-1 0,-2-3 0,2-3 0,0-2 0,5-1 0,6-13 0,17-30 0,9-15 0,12-30 0,-3 4 0,-4-2 0,-3 4 0,1 3 0,6-6 0,7-10 0,9-10 0,0-3 0,-4 8 0,-9 12 0,-9 15 0,-6 10 0,-2 8 0,-3 6 0,2 8 0,-7 9 0,2 7 0,-8 34 0,0 4 0,-5 33 0,-6 0 0,-5 17 0,4-34 0,1 3 0,1 3 0,0 1 0,3 2 0,0 1 0,2 0 0,1-1 0,0-3 0,1 0 0,0-2 0,0-1 0,0 40 0,0-19 0,0-20 0,0-15 0,0-24 0,3-17 0,4-23 0,3-17 0,2-17 0,0-15 0,-7 24 0,0-3 0,2-11 0,1-5 0,4-14 0,2-3 0,3-7 0,1 1 0,3 4 0,0 3 0,-1 13 0,-1 7 0,11-19 0,-8 39 0,-9 34 0,-5 25 0,-4 19 0,-3 18 0,-4 12 0,-1 16 0,1-32 0,1 4 0,-1 7 0,2 3 0,0 5 0,1 2 0,0 3 0,0 0 0,0-3 0,0-1 0,0-7 0,0-2 0,0 36 0,0-35 0,0-27 0,1-19 0,2-10 0,17-45 0,-3-1 0,12-46 0,-9 2 0,-1-8 0,-8 40 0,0-2 0,1-1 0,2-1 0,1-1 0,0 1 0,0 0 0,0 2 0,10-33 0,-3 19 0,-10 38 0,-1 17 0,-9 47 0,-1 5 0,-2 27 0,-3-5 0,-4 1 0,-2 1 0,0 2 0,1 3 0,1 2 0,1 2 0,2-5 0,3-7 0,0-12 0,1-13 0,1-9 0,0-5 0,0-10 0,2 0 0,14-47 0,0-9 0,10-39 0,-4 3 0,1-2 0,1-1 0,4-10 0,-13 47 0,0-2 0,-1 0 0,-1 0 0,13-45 0,-5 14 0,-6 14 0,-3 12 0,-3 15 0,-1 15 0,-4 21 0,0 43 0,-4 2 0,0 30 0,0-21 0,0-1 0,-1-5 0,-3 3 0,-2 3 0,0 2 0,1 1 0,1-4 0,1-5 0,0-8 0,0-4 0,-1-6 0,0-3 0,1-2 0,2 0 0,-1-1 0,0 0 0,0 0 0,0 1 0,0 3 0,1 2 0,-1 1 0,0 1 0,0-2 0,2 0 0,0 0 0,0 0 0,0 2 0,0 1 0,0 2 0,0 3 0,0 5 0,0 7 0,0 7 0,2 7 0,2 0 0,2-4 0,2-9 0,-1-11 0,-1-10 0,0-9 0,-1-8 0,2-6 0,4-29 0,-2 1 0,0-25 0,-4 10 0,-2 5 0,0 3 0,0 4 0,-1 2 0,2 0 0,-1 1 0,0 3 0,-2 0 0,-1 1 0,0-1 0,2-5 0,0-7 0,1-6 0,0-3 0,-1 0 0,0 1 0,0 0 0,-2 1 0,0 2 0,0 7 0,0 6 0,0 9 0,0 4 0,0 3 0,0 3 0,0-3 0,0 1 0,0 0 0,0-3 0,0 7 0,0-7 0,0 5 0,0-4 0,0 1 0,0 1 0,0-2 0,0 0 0,0-1 0,0 0 0,0-1 0,0 1 0,0 0 0,0 0 0,0 0 0,0 3 0,0 1 0,0-1 0,0 1 0,0-1 0,0 1 0,0 1 0,0-2 0,0-1 0,0-3 0,0-3 0,0-2 0,0-3 0,0 1 0,0 0 0,0 0 0,0 2 0,0 2 0,0 2 0,0 1 0,1 6 0,7 30 0,-4 0 0,5 24 0,-6-15 0,-2-1 0,-1-1 0,0-1 0,0-2 0,0-2 0,0-3 0,0 0 0,-2-4 0,-1-1 0,-2-1 0,1-2 0,-1-1 0,1 0 0,0-2 0,1-1 0,1 0 0,2-1 0,-3 4 0,3-1 0,-3 1 0,3-1 0,0-4 0,0 5 0,0-3 0,0 4 0,0-2 0,0-1 0,0 0 0,0 0 0,0 0 0,0-1 0,-2 2 0,1 0 0,-1 3 0,-1-1 0,1 0 0,0 0 0,1 1 0,1-1 0,0 1 0,-2 2 0,1 2 0,-1 3 0,0 1 0,2 1 0,0 1 0,0-2 0,0-2 0,0 0 0,0 0 0,0 3 0,0 2 0,0 2 0,0 2 0,0-2 0,0-1 0,0-4 0,0-1 0,0-2 0,0-3 0,0-1 0,0-3 0,2-3 0,1-1 0,11-6 0,-7 1 0,13-6 0,-15 1 0,7-4 0,-5 1 0,5-3 0,-4 3 0,3-2 0,-6 1 0,0 0 0,2-4 0,-3 3 0,1-3 0,0 4 0,-2-2 0,0-3 0,-3 4 0,0-5 0,0 5 0,0-4 0,0 3 0,0-2 0,0-1 0,0 0 0,0 1 0,0-2 0,0 6 0,0-4 0,0 0 0,0 0 0,0 0 0,0 1 0,-2 0 0,1 0 0,-1-3 0,1 4 0,1-4 0,-1 4 0,-1-1 0,-1-1 0,-1-2 0,3 0 0,-2-1 0,1-2 0,-2-2 0,1-3 0,0-1 0,0 0 0,1 0 0,0 0 0,2 0 0,0 0 0,0 0 0,0 2 0,0 2 0,-1 0 0,-1 2 0,0-1 0,0 1 0,2 2 0,0 0 0,0 1 0,0 0 0,0 1 0,0-1 0,0 0 0,0-1 0,0-2 0,0 0 0,0-1 0,0 1 0,0 3 0,0 1 0,0-1 0,0 1 0,0-2 0,0 2 0,0 0 0,0-1 0,0 0 0,0 1 0,0-2 0,0 5 0,2-5 0,-1 3 0,1 2 0,0 37 0,-2-9 0,0 36 0,0-36 0,0 9 0,0-12 0,0 5 0,0-2 0,0-3 0,0-2 0,-2-3 0,1-2 0,-1-1 0,-2 2 0,3-5 0,-3 4 0,2 0 0,0-3 0,1 5 0,1-5 0,0 4 0,0-2 0,0 2 0,0 1 0,0 2 0,0-1 0,0 0 0,0 0 0,0 1 0,0 1 0,0 0 0,0 2 0,0 0 0,0-1 0,0 1 0,0-1 0,0-1 0,0-1 0,0-1 0,0 0 0,0 1 0,0 1 0,0 0 0,0 3 0,0-7 0,0 2 0,0-5 0,0-1 0,0 9 0,0-10 0,0 9 0,0-6 0,0 4 0,0 0 0,0 2 0,0 0 0,0 2 0,0 2 0,0 0 0,0 1 0,1-3 0,1-2 0,1-3 0,1-3 0,-1-1 0,8-4 0,-3-5 0,9-14 0,-6-12 0,0-8 0,-1-1 0,-1 3 0,-1 5 0,-3 2 0,0 5 0,-1 2 0,-2 2 0,1-1 0,-1 1 0,0 2 0,-1-2 0,-1 1 0,0-1 0,0-2 0,0 0 0,0-1 0,0 0 0,0 4 0,0 2 0,0 4 0,0 2 0,0-3 0,0 2 0,0-2 0,0-1 0,0 6 0,0-6 0,-1 4 0,-1-5 0,0 0 0,1 0 0,0 0 0,-1 0 0,1-2 0,-1-1 0,2-1 0,0 0 0,0 2 0,0-2 0,0 2 0,0-1 0,-3-1 0,2 7 0,-2-3 0,1 6 0,0-5 0,1 3 0,-1-1 0,0 1 0,-1 3 0,-6 34 0,1-7 0,-6 33 0,3-17 0,-2 1 0,0-4 0,2-3 0,2-3 0,3-6 0,2 0 0,3-4 0,0-2 0,1-1 0,0-2 0,0 0 0,0 1 0,0-1 0,0 0 0,0 0 0,0 0 0,0 1 0,0-1 0,0 0 0,0 0 0,0 0 0,0 1 0,0 0 0,0 2 0,0 1 0,0 2 0,0 1 0,0-1 0,1 0 0,1-2 0,0-2 0,1 0 0,-1 1 0,0-7 0,2 3 0,1-6 0,1 1 0,4-3 0,-2-2 0,1-2 0,3 0 0,-4 0 0,3 0 0,-1 0 0,-3 0 0,3-4 0,-4-1 0,1-2 0,-1-1 0,-2 0 0,0 0 0,-2-2 0,-1 2 0,-1-4 0,0-4 0,0-6 0,-1-5 0,-1 2 0,0 4 0,0 5 0,2 2 0,0 6 0,0-2 0,0 1 0,0-1 0,0-2 0,0 0 0,-1 2 0,-1 1 0,0-1 0,1 2 0,1-2 0,0 2 0,0-2 0,0 1 0,-1-2 0,-1 0 0,0-3 0,1-1 0,1-2 0,0-2 0,0-1 0,0 1 0,0 2 0,0 2 0,-1 0 0,-1 4 0,0 1 0,1 1 0,0-1 0,1 2 0,0-2 0,0-1 0,0 3 0,0-4 0,0-1 0,0-2 0,0-4 0,0 0 0,0 2 0,0 2 0,0 2 0,0 0 0,0 0 0,0 3 0,0 0 0,0 2 0,0-1 0,0-1 0,0 0 0,0-1 0,0-1 0,0 0 0,0-1 0,0-1 0,0 1 0,0 0 0,0 1 0,0 2 0,-5 35 0,0-6 0,-5 35 0,3-31 0,0 9 0,1-10 0,0 8 0,0 1 0,1-3 0,1-5 0,0-3 0,1-3 0,1-2 0,-1-2 0,0 0 0,-1 1 0,1-1 0,2 2 0,1-5 0,0 2 0,0-4 0,0 0 0,0 6 0,0-6 0,0 6 0,0-4 0,0 0 0,0 0 0,0 0 0,0 1 0,0 1 0,1 3 0,3 4 0,2 1 0,1 1 0,-2-3 0,0-3 0,-1-1 0,-1-4 0,0-1 0,-1-1 0,1 2 0,-1-2 0,3 3 0,-2-3 0,0 2 0,0 0 0,2 3 0,-1-5 0,2 2 0,-2-3 0,1 1 0,1 1 0,-1-2 0,3-1 0,-1-1 0,1-1 0,-1 5 0,-3-3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DDDE53-CB27-D74E-88D7-CE38EF4168A7}" type="datetimeFigureOut">
              <a:rPr lang="en-US" smtClean="0"/>
              <a:t>4/8/22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121979-8119-4F4A-9ECC-B237050D93DF}" type="slidenum">
              <a:rPr lang="en-US" smtClean="0"/>
              <a:t>‹#›</a:t>
            </a:fld>
            <a:endParaRPr lang="en-US"/>
          </a:p>
        </p:txBody>
      </p:sp>
    </p:spTree>
    <p:extLst>
      <p:ext uri="{BB962C8B-B14F-4D97-AF65-F5344CB8AC3E}">
        <p14:creationId xmlns:p14="http://schemas.microsoft.com/office/powerpoint/2010/main" val="1157243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Isopach maps illustrate the deposit thickness and volume was estimated by integrating isopach contours based on area. Isopleth contour maps reveal the distribution of maximum pumice and lithic clast sizes deposited from El Cajete crater, from which the column height was estimated by using a relationship of the distance clasts are transported from the source to the height of the volcanic plume. Preliminary estimates of the lower unit, reveal a column height of about 26 km and volume of about 1.4 cubic km. </a:t>
            </a:r>
          </a:p>
          <a:p>
            <a:pPr marL="0" marR="0">
              <a:spcBef>
                <a:spcPts val="0"/>
              </a:spcBef>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CC9B4-E684-4993-839A-2877B6D4C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75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121979-8119-4F4A-9ECC-B237050D93DF}" type="slidenum">
              <a:rPr lang="en-US" smtClean="0"/>
              <a:t>7</a:t>
            </a:fld>
            <a:endParaRPr lang="en-US"/>
          </a:p>
        </p:txBody>
      </p:sp>
    </p:spTree>
    <p:extLst>
      <p:ext uri="{BB962C8B-B14F-4D97-AF65-F5344CB8AC3E}">
        <p14:creationId xmlns:p14="http://schemas.microsoft.com/office/powerpoint/2010/main" val="2143989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2688D-5F00-8046-8A71-816CF72551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36FAB-49D5-B743-8F81-25DD6648C6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4BE9AE-A300-204B-A081-AA281C65DA4F}"/>
              </a:ext>
            </a:extLst>
          </p:cNvPr>
          <p:cNvSpPr>
            <a:spLocks noGrp="1"/>
          </p:cNvSpPr>
          <p:nvPr>
            <p:ph type="dt" sz="half" idx="10"/>
          </p:nvPr>
        </p:nvSpPr>
        <p:spPr/>
        <p:txBody>
          <a:bodyPr/>
          <a:lstStyle/>
          <a:p>
            <a:fld id="{6EE0A8F9-F6C8-944E-A945-9637922254E2}" type="datetimeFigureOut">
              <a:rPr lang="en-US" smtClean="0"/>
              <a:t>4/8/22</a:t>
            </a:fld>
            <a:endParaRPr lang="en-US"/>
          </a:p>
        </p:txBody>
      </p:sp>
      <p:sp>
        <p:nvSpPr>
          <p:cNvPr id="5" name="Footer Placeholder 4">
            <a:extLst>
              <a:ext uri="{FF2B5EF4-FFF2-40B4-BE49-F238E27FC236}">
                <a16:creationId xmlns:a16="http://schemas.microsoft.com/office/drawing/2014/main" id="{6FAF6C02-5D56-FE45-855D-08A78335DD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F6E36-1C63-4049-BADC-2F1820FEB927}"/>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2042921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D9197-FFCB-5841-8FE8-D3F72F0FE6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82D70-1E12-014F-BDB5-74118EEDE9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8A330-29AF-8745-84D7-FE4438567150}"/>
              </a:ext>
            </a:extLst>
          </p:cNvPr>
          <p:cNvSpPr>
            <a:spLocks noGrp="1"/>
          </p:cNvSpPr>
          <p:nvPr>
            <p:ph type="dt" sz="half" idx="10"/>
          </p:nvPr>
        </p:nvSpPr>
        <p:spPr/>
        <p:txBody>
          <a:bodyPr/>
          <a:lstStyle/>
          <a:p>
            <a:fld id="{6EE0A8F9-F6C8-944E-A945-9637922254E2}" type="datetimeFigureOut">
              <a:rPr lang="en-US" smtClean="0"/>
              <a:t>4/8/22</a:t>
            </a:fld>
            <a:endParaRPr lang="en-US"/>
          </a:p>
        </p:txBody>
      </p:sp>
      <p:sp>
        <p:nvSpPr>
          <p:cNvPr id="5" name="Footer Placeholder 4">
            <a:extLst>
              <a:ext uri="{FF2B5EF4-FFF2-40B4-BE49-F238E27FC236}">
                <a16:creationId xmlns:a16="http://schemas.microsoft.com/office/drawing/2014/main" id="{D184038F-15DF-364B-88D6-80686BB63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0EB56-B678-914B-A5E5-85397DE5621A}"/>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2444719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B62B1E-85DA-6749-A05D-BFEC9DD2F0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6167BC-F709-F947-A0E1-14A0DCF35C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37CA2-0F58-1942-80B9-7C560E853422}"/>
              </a:ext>
            </a:extLst>
          </p:cNvPr>
          <p:cNvSpPr>
            <a:spLocks noGrp="1"/>
          </p:cNvSpPr>
          <p:nvPr>
            <p:ph type="dt" sz="half" idx="10"/>
          </p:nvPr>
        </p:nvSpPr>
        <p:spPr/>
        <p:txBody>
          <a:bodyPr/>
          <a:lstStyle/>
          <a:p>
            <a:fld id="{6EE0A8F9-F6C8-944E-A945-9637922254E2}" type="datetimeFigureOut">
              <a:rPr lang="en-US" smtClean="0"/>
              <a:t>4/8/22</a:t>
            </a:fld>
            <a:endParaRPr lang="en-US"/>
          </a:p>
        </p:txBody>
      </p:sp>
      <p:sp>
        <p:nvSpPr>
          <p:cNvPr id="5" name="Footer Placeholder 4">
            <a:extLst>
              <a:ext uri="{FF2B5EF4-FFF2-40B4-BE49-F238E27FC236}">
                <a16:creationId xmlns:a16="http://schemas.microsoft.com/office/drawing/2014/main" id="{904010D5-15F3-464F-A916-E6C57A1DE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E8A563-73B8-3F45-BB14-89FA275A0B18}"/>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197547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BCDA7-8654-1342-ADE3-F0F7586B06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FD62DB-75D7-2845-9AC0-14572FBE01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6BF2C-A918-7D4C-B9E2-AE3DBEBECA3E}"/>
              </a:ext>
            </a:extLst>
          </p:cNvPr>
          <p:cNvSpPr>
            <a:spLocks noGrp="1"/>
          </p:cNvSpPr>
          <p:nvPr>
            <p:ph type="dt" sz="half" idx="10"/>
          </p:nvPr>
        </p:nvSpPr>
        <p:spPr/>
        <p:txBody>
          <a:bodyPr/>
          <a:lstStyle/>
          <a:p>
            <a:fld id="{6EE0A8F9-F6C8-944E-A945-9637922254E2}" type="datetimeFigureOut">
              <a:rPr lang="en-US" smtClean="0"/>
              <a:t>4/8/22</a:t>
            </a:fld>
            <a:endParaRPr lang="en-US"/>
          </a:p>
        </p:txBody>
      </p:sp>
      <p:sp>
        <p:nvSpPr>
          <p:cNvPr id="5" name="Footer Placeholder 4">
            <a:extLst>
              <a:ext uri="{FF2B5EF4-FFF2-40B4-BE49-F238E27FC236}">
                <a16:creationId xmlns:a16="http://schemas.microsoft.com/office/drawing/2014/main" id="{2EA4F819-BE32-BF4F-8DBF-38ED0E50CA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050AA-A454-8E4A-88C0-657EF2F5A529}"/>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2917757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0C0C-0203-CC4A-BF89-7ACD0964B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02167C-066B-5F45-BF58-A1CE1ED86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398FDC-3D6A-994C-8151-E7DD8A8A49C5}"/>
              </a:ext>
            </a:extLst>
          </p:cNvPr>
          <p:cNvSpPr>
            <a:spLocks noGrp="1"/>
          </p:cNvSpPr>
          <p:nvPr>
            <p:ph type="dt" sz="half" idx="10"/>
          </p:nvPr>
        </p:nvSpPr>
        <p:spPr/>
        <p:txBody>
          <a:bodyPr/>
          <a:lstStyle/>
          <a:p>
            <a:fld id="{6EE0A8F9-F6C8-944E-A945-9637922254E2}" type="datetimeFigureOut">
              <a:rPr lang="en-US" smtClean="0"/>
              <a:t>4/8/22</a:t>
            </a:fld>
            <a:endParaRPr lang="en-US"/>
          </a:p>
        </p:txBody>
      </p:sp>
      <p:sp>
        <p:nvSpPr>
          <p:cNvPr id="5" name="Footer Placeholder 4">
            <a:extLst>
              <a:ext uri="{FF2B5EF4-FFF2-40B4-BE49-F238E27FC236}">
                <a16:creationId xmlns:a16="http://schemas.microsoft.com/office/drawing/2014/main" id="{59A5E3F7-A582-8644-BAEB-1E406309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82AAD-9A60-C04E-935B-306D6D158CE2}"/>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73388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CABD4-2B4C-EA45-A761-83CF8126C0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80FC20-D887-D949-8BCF-FC499CA9EF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7D40A0-EC04-0548-AE2A-D0CFDACB12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19877D-EF85-7B4B-8693-ABA82C591656}"/>
              </a:ext>
            </a:extLst>
          </p:cNvPr>
          <p:cNvSpPr>
            <a:spLocks noGrp="1"/>
          </p:cNvSpPr>
          <p:nvPr>
            <p:ph type="dt" sz="half" idx="10"/>
          </p:nvPr>
        </p:nvSpPr>
        <p:spPr/>
        <p:txBody>
          <a:bodyPr/>
          <a:lstStyle/>
          <a:p>
            <a:fld id="{6EE0A8F9-F6C8-944E-A945-9637922254E2}" type="datetimeFigureOut">
              <a:rPr lang="en-US" smtClean="0"/>
              <a:t>4/8/22</a:t>
            </a:fld>
            <a:endParaRPr lang="en-US"/>
          </a:p>
        </p:txBody>
      </p:sp>
      <p:sp>
        <p:nvSpPr>
          <p:cNvPr id="6" name="Footer Placeholder 5">
            <a:extLst>
              <a:ext uri="{FF2B5EF4-FFF2-40B4-BE49-F238E27FC236}">
                <a16:creationId xmlns:a16="http://schemas.microsoft.com/office/drawing/2014/main" id="{C5132EBD-8FFA-264A-B060-D7801572C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8749EF-0CE7-F54C-8405-472D1B6D88BB}"/>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980106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91763-3634-3D43-B524-48B5E639F7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F7B12E-9B79-2B45-A992-6315055CE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AFDF59-1875-8746-9AFD-B99EE08B65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B83CE-4335-2348-891C-25AD97A1F1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2F925F-2FDF-6545-9913-08718B0573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0FC6CE-11A1-BA44-B479-6E8520DE9B72}"/>
              </a:ext>
            </a:extLst>
          </p:cNvPr>
          <p:cNvSpPr>
            <a:spLocks noGrp="1"/>
          </p:cNvSpPr>
          <p:nvPr>
            <p:ph type="dt" sz="half" idx="10"/>
          </p:nvPr>
        </p:nvSpPr>
        <p:spPr/>
        <p:txBody>
          <a:bodyPr/>
          <a:lstStyle/>
          <a:p>
            <a:fld id="{6EE0A8F9-F6C8-944E-A945-9637922254E2}" type="datetimeFigureOut">
              <a:rPr lang="en-US" smtClean="0"/>
              <a:t>4/8/22</a:t>
            </a:fld>
            <a:endParaRPr lang="en-US"/>
          </a:p>
        </p:txBody>
      </p:sp>
      <p:sp>
        <p:nvSpPr>
          <p:cNvPr id="8" name="Footer Placeholder 7">
            <a:extLst>
              <a:ext uri="{FF2B5EF4-FFF2-40B4-BE49-F238E27FC236}">
                <a16:creationId xmlns:a16="http://schemas.microsoft.com/office/drawing/2014/main" id="{6A18876F-BAFA-864F-8414-9A00A6601F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5D90AA-0F90-E44F-AB90-9F427A65DE69}"/>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6644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4FC61-9139-8C46-9618-C1D04C13EB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9AF0A-E22E-2748-84FC-A3CE61C8A662}"/>
              </a:ext>
            </a:extLst>
          </p:cNvPr>
          <p:cNvSpPr>
            <a:spLocks noGrp="1"/>
          </p:cNvSpPr>
          <p:nvPr>
            <p:ph type="dt" sz="half" idx="10"/>
          </p:nvPr>
        </p:nvSpPr>
        <p:spPr/>
        <p:txBody>
          <a:bodyPr/>
          <a:lstStyle/>
          <a:p>
            <a:fld id="{6EE0A8F9-F6C8-944E-A945-9637922254E2}" type="datetimeFigureOut">
              <a:rPr lang="en-US" smtClean="0"/>
              <a:t>4/8/22</a:t>
            </a:fld>
            <a:endParaRPr lang="en-US"/>
          </a:p>
        </p:txBody>
      </p:sp>
      <p:sp>
        <p:nvSpPr>
          <p:cNvPr id="4" name="Footer Placeholder 3">
            <a:extLst>
              <a:ext uri="{FF2B5EF4-FFF2-40B4-BE49-F238E27FC236}">
                <a16:creationId xmlns:a16="http://schemas.microsoft.com/office/drawing/2014/main" id="{F788C9B6-E8A9-EF41-A66C-126B5EA17E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667C4D-379E-2647-A45E-83D6E695EDB5}"/>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24496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C0EE8D-3067-C747-8FC2-C1C602A04233}"/>
              </a:ext>
            </a:extLst>
          </p:cNvPr>
          <p:cNvSpPr>
            <a:spLocks noGrp="1"/>
          </p:cNvSpPr>
          <p:nvPr>
            <p:ph type="dt" sz="half" idx="10"/>
          </p:nvPr>
        </p:nvSpPr>
        <p:spPr/>
        <p:txBody>
          <a:bodyPr/>
          <a:lstStyle/>
          <a:p>
            <a:fld id="{6EE0A8F9-F6C8-944E-A945-9637922254E2}" type="datetimeFigureOut">
              <a:rPr lang="en-US" smtClean="0"/>
              <a:t>4/8/22</a:t>
            </a:fld>
            <a:endParaRPr lang="en-US"/>
          </a:p>
        </p:txBody>
      </p:sp>
      <p:sp>
        <p:nvSpPr>
          <p:cNvPr id="3" name="Footer Placeholder 2">
            <a:extLst>
              <a:ext uri="{FF2B5EF4-FFF2-40B4-BE49-F238E27FC236}">
                <a16:creationId xmlns:a16="http://schemas.microsoft.com/office/drawing/2014/main" id="{581713AD-F4CE-4143-B936-CEFD0B9716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CBD2E7-664B-4D4E-8EE9-20B083E52CE7}"/>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89393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9DC33-0E20-304F-A676-FC60FF4C0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E05A1E-59BA-2E43-864B-7D03E431C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CEDCED-CF19-2B40-8CF9-B1B41D872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1CC5-A4EF-DF48-84C2-4D4A3B7D29C7}"/>
              </a:ext>
            </a:extLst>
          </p:cNvPr>
          <p:cNvSpPr>
            <a:spLocks noGrp="1"/>
          </p:cNvSpPr>
          <p:nvPr>
            <p:ph type="dt" sz="half" idx="10"/>
          </p:nvPr>
        </p:nvSpPr>
        <p:spPr/>
        <p:txBody>
          <a:bodyPr/>
          <a:lstStyle/>
          <a:p>
            <a:fld id="{6EE0A8F9-F6C8-944E-A945-9637922254E2}" type="datetimeFigureOut">
              <a:rPr lang="en-US" smtClean="0"/>
              <a:t>4/8/22</a:t>
            </a:fld>
            <a:endParaRPr lang="en-US"/>
          </a:p>
        </p:txBody>
      </p:sp>
      <p:sp>
        <p:nvSpPr>
          <p:cNvPr id="6" name="Footer Placeholder 5">
            <a:extLst>
              <a:ext uri="{FF2B5EF4-FFF2-40B4-BE49-F238E27FC236}">
                <a16:creationId xmlns:a16="http://schemas.microsoft.com/office/drawing/2014/main" id="{FEF10CC2-3551-074F-AA22-574E0D970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9EA138-57BF-194E-B5DD-BB9BA309F504}"/>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2847404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74F1C-DAC2-B64C-91FA-886580E1F1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D41B0A-D2B1-CE4C-B4DF-0239B14E24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903BFB-2901-1F43-A75C-FD3716A70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8EA01D-74D0-4043-875F-EBA72B5B93F2}"/>
              </a:ext>
            </a:extLst>
          </p:cNvPr>
          <p:cNvSpPr>
            <a:spLocks noGrp="1"/>
          </p:cNvSpPr>
          <p:nvPr>
            <p:ph type="dt" sz="half" idx="10"/>
          </p:nvPr>
        </p:nvSpPr>
        <p:spPr/>
        <p:txBody>
          <a:bodyPr/>
          <a:lstStyle/>
          <a:p>
            <a:fld id="{6EE0A8F9-F6C8-944E-A945-9637922254E2}" type="datetimeFigureOut">
              <a:rPr lang="en-US" smtClean="0"/>
              <a:t>4/8/22</a:t>
            </a:fld>
            <a:endParaRPr lang="en-US"/>
          </a:p>
        </p:txBody>
      </p:sp>
      <p:sp>
        <p:nvSpPr>
          <p:cNvPr id="6" name="Footer Placeholder 5">
            <a:extLst>
              <a:ext uri="{FF2B5EF4-FFF2-40B4-BE49-F238E27FC236}">
                <a16:creationId xmlns:a16="http://schemas.microsoft.com/office/drawing/2014/main" id="{264D3E44-23F0-EE42-9724-9BD5C26C0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C25AD7-0BE1-BE49-88C0-F8C66BECFCC7}"/>
              </a:ext>
            </a:extLst>
          </p:cNvPr>
          <p:cNvSpPr>
            <a:spLocks noGrp="1"/>
          </p:cNvSpPr>
          <p:nvPr>
            <p:ph type="sldNum" sz="quarter" idx="12"/>
          </p:nvPr>
        </p:nvSpPr>
        <p:spPr/>
        <p:txBody>
          <a:bodyPr/>
          <a:lstStyle/>
          <a:p>
            <a:fld id="{6836601F-028C-984B-B785-48F2C62613C3}" type="slidenum">
              <a:rPr lang="en-US" smtClean="0"/>
              <a:t>‹#›</a:t>
            </a:fld>
            <a:endParaRPr lang="en-US"/>
          </a:p>
        </p:txBody>
      </p:sp>
    </p:spTree>
    <p:extLst>
      <p:ext uri="{BB962C8B-B14F-4D97-AF65-F5344CB8AC3E}">
        <p14:creationId xmlns:p14="http://schemas.microsoft.com/office/powerpoint/2010/main" val="894649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B64104-970A-494E-B0C8-A180E63A38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D1FFEE-8B93-CB4D-A0AC-8DFD481E2D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53137B-335B-CB4A-AC5D-DA596B2A42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0A8F9-F6C8-944E-A945-9637922254E2}" type="datetimeFigureOut">
              <a:rPr lang="en-US" smtClean="0"/>
              <a:t>4/8/22</a:t>
            </a:fld>
            <a:endParaRPr lang="en-US"/>
          </a:p>
        </p:txBody>
      </p:sp>
      <p:sp>
        <p:nvSpPr>
          <p:cNvPr id="5" name="Footer Placeholder 4">
            <a:extLst>
              <a:ext uri="{FF2B5EF4-FFF2-40B4-BE49-F238E27FC236}">
                <a16:creationId xmlns:a16="http://schemas.microsoft.com/office/drawing/2014/main" id="{049EEE3E-FD57-764C-B1FE-A585BD2B04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3415BB-1A11-9848-ABFF-F73F53F42E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6601F-028C-984B-B785-48F2C62613C3}" type="slidenum">
              <a:rPr lang="en-US" smtClean="0"/>
              <a:t>‹#›</a:t>
            </a:fld>
            <a:endParaRPr lang="en-US"/>
          </a:p>
        </p:txBody>
      </p:sp>
    </p:spTree>
    <p:extLst>
      <p:ext uri="{BB962C8B-B14F-4D97-AF65-F5344CB8AC3E}">
        <p14:creationId xmlns:p14="http://schemas.microsoft.com/office/powerpoint/2010/main" val="19899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7.xml"/><Relationship Id="rId18" Type="http://schemas.openxmlformats.org/officeDocument/2006/relationships/customXml" Target="../ink/ink10.xml"/><Relationship Id="rId26" Type="http://schemas.openxmlformats.org/officeDocument/2006/relationships/customXml" Target="../ink/ink14.xml"/><Relationship Id="rId3" Type="http://schemas.openxmlformats.org/officeDocument/2006/relationships/image" Target="../media/image4.jpeg"/><Relationship Id="rId21" Type="http://schemas.openxmlformats.org/officeDocument/2006/relationships/image" Target="../media/image29.png"/><Relationship Id="rId7" Type="http://schemas.openxmlformats.org/officeDocument/2006/relationships/image" Target="../media/image23.png"/><Relationship Id="rId12" Type="http://schemas.openxmlformats.org/officeDocument/2006/relationships/customXml" Target="../ink/ink6.xml"/><Relationship Id="rId17" Type="http://schemas.openxmlformats.org/officeDocument/2006/relationships/image" Target="../media/image27.png"/><Relationship Id="rId25" Type="http://schemas.openxmlformats.org/officeDocument/2006/relationships/image" Target="../media/image31.png"/><Relationship Id="rId2" Type="http://schemas.openxmlformats.org/officeDocument/2006/relationships/image" Target="../media/image20.png"/><Relationship Id="rId16" Type="http://schemas.openxmlformats.org/officeDocument/2006/relationships/customXml" Target="../ink/ink9.xml"/><Relationship Id="rId20" Type="http://schemas.openxmlformats.org/officeDocument/2006/relationships/customXml" Target="../ink/ink11.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25.png"/><Relationship Id="rId24" Type="http://schemas.openxmlformats.org/officeDocument/2006/relationships/customXml" Target="../ink/ink13.xml"/><Relationship Id="rId5" Type="http://schemas.openxmlformats.org/officeDocument/2006/relationships/image" Target="../media/image22.png"/><Relationship Id="rId15" Type="http://schemas.openxmlformats.org/officeDocument/2006/relationships/image" Target="../media/image26.png"/><Relationship Id="rId23" Type="http://schemas.openxmlformats.org/officeDocument/2006/relationships/image" Target="../media/image30.png"/><Relationship Id="rId10" Type="http://schemas.openxmlformats.org/officeDocument/2006/relationships/customXml" Target="../ink/ink5.xml"/><Relationship Id="rId19" Type="http://schemas.openxmlformats.org/officeDocument/2006/relationships/image" Target="../media/image28.png"/><Relationship Id="rId4" Type="http://schemas.openxmlformats.org/officeDocument/2006/relationships/customXml" Target="../ink/ink2.xml"/><Relationship Id="rId9" Type="http://schemas.openxmlformats.org/officeDocument/2006/relationships/image" Target="../media/image24.png"/><Relationship Id="rId14" Type="http://schemas.openxmlformats.org/officeDocument/2006/relationships/customXml" Target="../ink/ink8.xml"/><Relationship Id="rId22" Type="http://schemas.openxmlformats.org/officeDocument/2006/relationships/customXml" Target="../ink/ink12.xml"/><Relationship Id="rId27"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muddy area with trees in the background&#10;&#10;Description automatically generated with low confidence">
            <a:extLst>
              <a:ext uri="{FF2B5EF4-FFF2-40B4-BE49-F238E27FC236}">
                <a16:creationId xmlns:a16="http://schemas.microsoft.com/office/drawing/2014/main" id="{1CA30693-696B-3347-B2E7-D843FDFB46DC}"/>
              </a:ext>
            </a:extLst>
          </p:cNvPr>
          <p:cNvPicPr>
            <a:picLocks noChangeAspect="1"/>
          </p:cNvPicPr>
          <p:nvPr/>
        </p:nvPicPr>
        <p:blipFill rotWithShape="1">
          <a:blip r:embed="rId2"/>
          <a:srcRect b="15730"/>
          <a:stretch/>
        </p:blipFill>
        <p:spPr>
          <a:xfrm>
            <a:off x="-3047" y="10"/>
            <a:ext cx="12191999" cy="6857990"/>
          </a:xfrm>
          <a:prstGeom prst="rect">
            <a:avLst/>
          </a:prstGeom>
        </p:spPr>
      </p:pic>
      <p:sp>
        <p:nvSpPr>
          <p:cNvPr id="41" name="Rectangle 4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6759D0-F387-F64D-A518-E4AEDF1765E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latin typeface="Arial" panose="020B0604020202020204" pitchFamily="34" charset="0"/>
                <a:cs typeface="Arial" panose="020B0604020202020204" pitchFamily="34" charset="0"/>
              </a:rPr>
              <a:t>Post-Caldera Explosive Eruptions at the Valles Caldera, NM</a:t>
            </a:r>
          </a:p>
        </p:txBody>
      </p:sp>
      <p:sp>
        <p:nvSpPr>
          <p:cNvPr id="3" name="Subtitle 2">
            <a:extLst>
              <a:ext uri="{FF2B5EF4-FFF2-40B4-BE49-F238E27FC236}">
                <a16:creationId xmlns:a16="http://schemas.microsoft.com/office/drawing/2014/main" id="{28737DF1-1C57-5243-9A96-CF8B4794543D}"/>
              </a:ext>
            </a:extLst>
          </p:cNvPr>
          <p:cNvSpPr>
            <a:spLocks noGrp="1"/>
          </p:cNvSpPr>
          <p:nvPr>
            <p:ph type="subTitle" idx="1"/>
          </p:nvPr>
        </p:nvSpPr>
        <p:spPr>
          <a:xfrm>
            <a:off x="1339577" y="4032400"/>
            <a:ext cx="9088978" cy="2035877"/>
          </a:xfrm>
          <a:effectLst>
            <a:outerShdw blurRad="50800" dist="38100" dir="2700000" algn="tl" rotWithShape="0">
              <a:prstClr val="black">
                <a:alpha val="40000"/>
              </a:prstClr>
            </a:outerShdw>
          </a:effectLst>
        </p:spPr>
        <p:txBody>
          <a:bodyPr>
            <a:noAutofit/>
          </a:bodyPr>
          <a:lstStyle/>
          <a:p>
            <a:r>
              <a:rPr lang="en-US" dirty="0">
                <a:solidFill>
                  <a:srgbClr val="FFFFFF"/>
                </a:solidFill>
                <a:latin typeface="Arial" panose="020B0604020202020204" pitchFamily="34" charset="0"/>
                <a:cs typeface="Arial" panose="020B0604020202020204" pitchFamily="34" charset="0"/>
              </a:rPr>
              <a:t>Yamini Patel</a:t>
            </a:r>
          </a:p>
          <a:p>
            <a:r>
              <a:rPr lang="en-US" dirty="0">
                <a:solidFill>
                  <a:srgbClr val="FFFFFF"/>
                </a:solidFill>
                <a:latin typeface="Arial" panose="020B0604020202020204" pitchFamily="34" charset="0"/>
                <a:cs typeface="Arial" panose="020B0604020202020204" pitchFamily="34" charset="0"/>
              </a:rPr>
              <a:t>Mentors: Amanda Clarke, Jacqueline Giblin</a:t>
            </a:r>
          </a:p>
          <a:p>
            <a:r>
              <a:rPr lang="en-US" dirty="0">
                <a:solidFill>
                  <a:srgbClr val="FFFFFF"/>
                </a:solidFill>
                <a:latin typeface="Arial" panose="020B0604020202020204" pitchFamily="34" charset="0"/>
                <a:cs typeface="Arial" panose="020B0604020202020204" pitchFamily="34" charset="0"/>
              </a:rPr>
              <a:t>Arizona Space Grant Symposium</a:t>
            </a:r>
          </a:p>
          <a:p>
            <a:r>
              <a:rPr lang="en-US" dirty="0">
                <a:solidFill>
                  <a:srgbClr val="FFFFFF"/>
                </a:solidFill>
                <a:latin typeface="Arial" panose="020B0604020202020204" pitchFamily="34" charset="0"/>
                <a:cs typeface="Arial" panose="020B0604020202020204" pitchFamily="34" charset="0"/>
              </a:rPr>
              <a:t>April 23</a:t>
            </a:r>
            <a:r>
              <a:rPr lang="en-US" baseline="30000" dirty="0">
                <a:solidFill>
                  <a:srgbClr val="FFFFFF"/>
                </a:solidFill>
                <a:latin typeface="Arial" panose="020B0604020202020204" pitchFamily="34" charset="0"/>
                <a:cs typeface="Arial" panose="020B0604020202020204" pitchFamily="34" charset="0"/>
              </a:rPr>
              <a:t>rd</a:t>
            </a:r>
            <a:r>
              <a:rPr lang="en-US" dirty="0">
                <a:solidFill>
                  <a:srgbClr val="FFFFFF"/>
                </a:solidFill>
                <a:latin typeface="Arial" panose="020B0604020202020204" pitchFamily="34" charset="0"/>
                <a:cs typeface="Arial" panose="020B0604020202020204" pitchFamily="34" charset="0"/>
              </a:rPr>
              <a:t>, 2022</a:t>
            </a:r>
          </a:p>
        </p:txBody>
      </p:sp>
      <p:pic>
        <p:nvPicPr>
          <p:cNvPr id="6" name="Picture 5">
            <a:extLst>
              <a:ext uri="{FF2B5EF4-FFF2-40B4-BE49-F238E27FC236}">
                <a16:creationId xmlns:a16="http://schemas.microsoft.com/office/drawing/2014/main" id="{F0652C57-2A0A-044D-A7F9-6C66C1F1346C}"/>
              </a:ext>
            </a:extLst>
          </p:cNvPr>
          <p:cNvPicPr>
            <a:picLocks noChangeAspect="1"/>
          </p:cNvPicPr>
          <p:nvPr/>
        </p:nvPicPr>
        <p:blipFill rotWithShape="1">
          <a:blip r:embed="rId3"/>
          <a:srcRect l="1" t="12530" r="802"/>
          <a:stretch/>
        </p:blipFill>
        <p:spPr>
          <a:xfrm>
            <a:off x="864420" y="6027493"/>
            <a:ext cx="1192787" cy="768526"/>
          </a:xfrm>
          <a:prstGeom prst="rect">
            <a:avLst/>
          </a:prstGeom>
        </p:spPr>
      </p:pic>
      <p:pic>
        <p:nvPicPr>
          <p:cNvPr id="11" name="Picture 10" descr="Text&#10;&#10;Description automatically generated">
            <a:extLst>
              <a:ext uri="{FF2B5EF4-FFF2-40B4-BE49-F238E27FC236}">
                <a16:creationId xmlns:a16="http://schemas.microsoft.com/office/drawing/2014/main" id="{5F21223D-0005-E643-A9A5-07635AAD9128}"/>
              </a:ext>
            </a:extLst>
          </p:cNvPr>
          <p:cNvPicPr>
            <a:picLocks noChangeAspect="1"/>
          </p:cNvPicPr>
          <p:nvPr/>
        </p:nvPicPr>
        <p:blipFill>
          <a:blip r:embed="rId4"/>
          <a:stretch>
            <a:fillRect/>
          </a:stretch>
        </p:blipFill>
        <p:spPr>
          <a:xfrm>
            <a:off x="59593" y="6161933"/>
            <a:ext cx="658037" cy="560309"/>
          </a:xfrm>
          <a:prstGeom prst="rect">
            <a:avLst/>
          </a:prstGeom>
        </p:spPr>
      </p:pic>
    </p:spTree>
    <p:extLst>
      <p:ext uri="{BB962C8B-B14F-4D97-AF65-F5344CB8AC3E}">
        <p14:creationId xmlns:p14="http://schemas.microsoft.com/office/powerpoint/2010/main" val="2301904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9BB8BE-1351-4D9B-B761-F84A0B5B6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084335-EF36-EB4C-9478-BD9E2A8F8124}"/>
              </a:ext>
            </a:extLst>
          </p:cNvPr>
          <p:cNvSpPr>
            <a:spLocks noGrp="1"/>
          </p:cNvSpPr>
          <p:nvPr>
            <p:ph type="title"/>
          </p:nvPr>
        </p:nvSpPr>
        <p:spPr>
          <a:xfrm>
            <a:off x="838198" y="573741"/>
            <a:ext cx="4030981" cy="706419"/>
          </a:xfrm>
        </p:spPr>
        <p:txBody>
          <a:bodyPr anchor="b">
            <a:noAutofit/>
          </a:bodyPr>
          <a:lstStyle/>
          <a:p>
            <a:r>
              <a:rPr lang="en-US" sz="4800" dirty="0">
                <a:latin typeface="Arial" panose="020B0604020202020204" pitchFamily="34" charset="0"/>
                <a:cs typeface="Arial" panose="020B0604020202020204" pitchFamily="34" charset="0"/>
              </a:rPr>
              <a:t>Discussion</a:t>
            </a:r>
          </a:p>
        </p:txBody>
      </p:sp>
      <p:sp>
        <p:nvSpPr>
          <p:cNvPr id="3" name="Content Placeholder 2">
            <a:extLst>
              <a:ext uri="{FF2B5EF4-FFF2-40B4-BE49-F238E27FC236}">
                <a16:creationId xmlns:a16="http://schemas.microsoft.com/office/drawing/2014/main" id="{DD59E5DB-208D-9A4F-AE14-34BC44282F55}"/>
              </a:ext>
            </a:extLst>
          </p:cNvPr>
          <p:cNvSpPr>
            <a:spLocks noGrp="1"/>
          </p:cNvSpPr>
          <p:nvPr>
            <p:ph idx="1"/>
          </p:nvPr>
        </p:nvSpPr>
        <p:spPr>
          <a:xfrm>
            <a:off x="838198" y="1583765"/>
            <a:ext cx="3832414" cy="5130799"/>
          </a:xfrm>
        </p:spPr>
        <p:txBody>
          <a:bodyPr>
            <a:noAutofit/>
          </a:bodyPr>
          <a:lstStyle/>
          <a:p>
            <a:r>
              <a:rPr lang="en-US" sz="1600" dirty="0">
                <a:latin typeface="Arial" panose="020B0604020202020204" pitchFamily="34" charset="0"/>
                <a:cs typeface="Arial" panose="020B0604020202020204" pitchFamily="34" charset="0"/>
              </a:rPr>
              <a:t>Represents how vesiculated the magma was during the eruption.</a:t>
            </a:r>
          </a:p>
          <a:p>
            <a:pPr lvl="1"/>
            <a:r>
              <a:rPr lang="en-US" sz="1600" dirty="0">
                <a:latin typeface="Arial" panose="020B0604020202020204" pitchFamily="34" charset="0"/>
                <a:cs typeface="Arial" panose="020B0604020202020204" pitchFamily="34" charset="0"/>
              </a:rPr>
              <a:t>Key indicator in the amount of volcanic gas driving the eruption.</a:t>
            </a:r>
          </a:p>
          <a:p>
            <a:r>
              <a:rPr lang="en-US" sz="1600" dirty="0">
                <a:latin typeface="Arial" panose="020B0604020202020204" pitchFamily="34" charset="0"/>
                <a:cs typeface="Arial" panose="020B0604020202020204" pitchFamily="34" charset="0"/>
              </a:rPr>
              <a:t>Upper unit appears to be slightly more gas rich.</a:t>
            </a:r>
          </a:p>
          <a:p>
            <a:r>
              <a:rPr lang="en-US" sz="1600" dirty="0">
                <a:latin typeface="Arial" panose="020B0604020202020204" pitchFamily="34" charset="0"/>
                <a:cs typeface="Arial" panose="020B0604020202020204" pitchFamily="34" charset="0"/>
              </a:rPr>
              <a:t>Lower unit appears to have two peaks</a:t>
            </a:r>
          </a:p>
          <a:p>
            <a:r>
              <a:rPr lang="en-US" sz="1600" dirty="0">
                <a:latin typeface="Arial" panose="020B0604020202020204" pitchFamily="34" charset="0"/>
                <a:cs typeface="Arial" panose="020B0604020202020204" pitchFamily="34" charset="0"/>
              </a:rPr>
              <a:t>Range in densities in a single unit may represent different degrees of bubble formation with depth in the volcanic conduit, or at different horizontal locations.</a:t>
            </a:r>
          </a:p>
          <a:p>
            <a:pPr lvl="1"/>
            <a:r>
              <a:rPr lang="en-US" sz="1600" dirty="0">
                <a:latin typeface="Arial" panose="020B0604020202020204" pitchFamily="34" charset="0"/>
                <a:cs typeface="Arial" panose="020B0604020202020204" pitchFamily="34" charset="0"/>
              </a:rPr>
              <a:t>Ex: Magma exploded from deep in the conduit may be denser than magma from shallower parts.</a:t>
            </a:r>
          </a:p>
          <a:p>
            <a:pPr lvl="1"/>
            <a:r>
              <a:rPr lang="en-US" sz="1600" dirty="0">
                <a:latin typeface="Arial" panose="020B0604020202020204" pitchFamily="34" charset="0"/>
                <a:cs typeface="Arial" panose="020B0604020202020204" pitchFamily="34" charset="0"/>
              </a:rPr>
              <a:t>Ex: Magma in the center is more vesiculated than magma along conduit walls</a:t>
            </a:r>
          </a:p>
          <a:p>
            <a:endParaRPr lang="en-US" sz="1600" dirty="0"/>
          </a:p>
        </p:txBody>
      </p:sp>
      <p:pic>
        <p:nvPicPr>
          <p:cNvPr id="6" name="Picture 5" descr="Diagram&#10;&#10;Description automatically generated">
            <a:extLst>
              <a:ext uri="{FF2B5EF4-FFF2-40B4-BE49-F238E27FC236}">
                <a16:creationId xmlns:a16="http://schemas.microsoft.com/office/drawing/2014/main" id="{31AEB864-C43C-3C4D-B10A-AC6FFED4E79F}"/>
              </a:ext>
            </a:extLst>
          </p:cNvPr>
          <p:cNvPicPr>
            <a:picLocks noChangeAspect="1"/>
          </p:cNvPicPr>
          <p:nvPr/>
        </p:nvPicPr>
        <p:blipFill>
          <a:blip r:embed="rId2"/>
          <a:stretch>
            <a:fillRect/>
          </a:stretch>
        </p:blipFill>
        <p:spPr>
          <a:xfrm>
            <a:off x="5069782" y="1280160"/>
            <a:ext cx="6206038" cy="4297680"/>
          </a:xfrm>
          <a:prstGeom prst="rect">
            <a:avLst/>
          </a:prstGeom>
        </p:spPr>
      </p:pic>
      <p:pic>
        <p:nvPicPr>
          <p:cNvPr id="4" name="Picture 3">
            <a:extLst>
              <a:ext uri="{FF2B5EF4-FFF2-40B4-BE49-F238E27FC236}">
                <a16:creationId xmlns:a16="http://schemas.microsoft.com/office/drawing/2014/main" id="{F103FBB4-2FC4-3340-951A-E7403B22A030}"/>
              </a:ext>
            </a:extLst>
          </p:cNvPr>
          <p:cNvPicPr>
            <a:picLocks noChangeAspect="1"/>
          </p:cNvPicPr>
          <p:nvPr/>
        </p:nvPicPr>
        <p:blipFill>
          <a:blip r:embed="rId3"/>
          <a:stretch>
            <a:fillRect/>
          </a:stretch>
        </p:blipFill>
        <p:spPr>
          <a:xfrm>
            <a:off x="76200" y="6166021"/>
            <a:ext cx="443958" cy="628941"/>
          </a:xfrm>
          <a:prstGeom prst="rect">
            <a:avLst/>
          </a:prstGeom>
        </p:spPr>
      </p:pic>
      <p:sp>
        <p:nvSpPr>
          <p:cNvPr id="7" name="TextBox 6">
            <a:extLst>
              <a:ext uri="{FF2B5EF4-FFF2-40B4-BE49-F238E27FC236}">
                <a16:creationId xmlns:a16="http://schemas.microsoft.com/office/drawing/2014/main" id="{18547859-0D8E-3743-901C-F08C649BEE60}"/>
              </a:ext>
            </a:extLst>
          </p:cNvPr>
          <p:cNvSpPr txBox="1"/>
          <p:nvPr/>
        </p:nvSpPr>
        <p:spPr>
          <a:xfrm>
            <a:off x="5809129" y="5773271"/>
            <a:ext cx="5065059" cy="646331"/>
          </a:xfrm>
          <a:prstGeom prst="rect">
            <a:avLst/>
          </a:prstGeom>
          <a:noFill/>
        </p:spPr>
        <p:txBody>
          <a:bodyPr wrap="square" rtlCol="0">
            <a:spAutoFit/>
          </a:bodyPr>
          <a:lstStyle/>
          <a:p>
            <a:r>
              <a:rPr lang="en-US" dirty="0"/>
              <a:t>Illustration of the magma and how vesiculated it is in the conduit (</a:t>
            </a:r>
            <a:r>
              <a:rPr lang="en-US" dirty="0" err="1"/>
              <a:t>Polacii</a:t>
            </a:r>
            <a:r>
              <a:rPr lang="en-US" dirty="0"/>
              <a:t> et al, 2001)</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B4FC9F6B-B628-F54A-B037-23ED631FB821}"/>
                  </a:ext>
                </a:extLst>
              </p14:cNvPr>
              <p14:cNvContentPartPr/>
              <p14:nvPr/>
            </p14:nvContentPartPr>
            <p14:xfrm>
              <a:off x="6334934" y="4308205"/>
              <a:ext cx="360" cy="360"/>
            </p14:xfrm>
          </p:contentPart>
        </mc:Choice>
        <mc:Fallback xmlns="">
          <p:pic>
            <p:nvPicPr>
              <p:cNvPr id="8" name="Ink 7">
                <a:extLst>
                  <a:ext uri="{FF2B5EF4-FFF2-40B4-BE49-F238E27FC236}">
                    <a16:creationId xmlns:a16="http://schemas.microsoft.com/office/drawing/2014/main" id="{B4FC9F6B-B628-F54A-B037-23ED631FB821}"/>
                  </a:ext>
                </a:extLst>
              </p:cNvPr>
              <p:cNvPicPr/>
              <p:nvPr/>
            </p:nvPicPr>
            <p:blipFill>
              <a:blip r:embed="rId5"/>
              <a:stretch>
                <a:fillRect/>
              </a:stretch>
            </p:blipFill>
            <p:spPr>
              <a:xfrm>
                <a:off x="6330614" y="43038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93FFE7C3-A223-8A43-8F85-2521C7CD2AC3}"/>
                  </a:ext>
                </a:extLst>
              </p14:cNvPr>
              <p14:cNvContentPartPr/>
              <p14:nvPr/>
            </p14:nvContentPartPr>
            <p14:xfrm>
              <a:off x="9022694" y="5210365"/>
              <a:ext cx="1040760" cy="341640"/>
            </p14:xfrm>
          </p:contentPart>
        </mc:Choice>
        <mc:Fallback xmlns="">
          <p:pic>
            <p:nvPicPr>
              <p:cNvPr id="9" name="Ink 8">
                <a:extLst>
                  <a:ext uri="{FF2B5EF4-FFF2-40B4-BE49-F238E27FC236}">
                    <a16:creationId xmlns:a16="http://schemas.microsoft.com/office/drawing/2014/main" id="{93FFE7C3-A223-8A43-8F85-2521C7CD2AC3}"/>
                  </a:ext>
                </a:extLst>
              </p:cNvPr>
              <p:cNvPicPr/>
              <p:nvPr/>
            </p:nvPicPr>
            <p:blipFill>
              <a:blip r:embed="rId7"/>
              <a:stretch>
                <a:fillRect/>
              </a:stretch>
            </p:blipFill>
            <p:spPr>
              <a:xfrm>
                <a:off x="9018374" y="5206045"/>
                <a:ext cx="104940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127D95D7-58AB-7048-BC29-516604F5901D}"/>
                  </a:ext>
                </a:extLst>
              </p14:cNvPr>
              <p14:cNvContentPartPr/>
              <p14:nvPr/>
            </p14:nvContentPartPr>
            <p14:xfrm>
              <a:off x="9347774" y="5178325"/>
              <a:ext cx="1077480" cy="185400"/>
            </p14:xfrm>
          </p:contentPart>
        </mc:Choice>
        <mc:Fallback xmlns="">
          <p:pic>
            <p:nvPicPr>
              <p:cNvPr id="10" name="Ink 9">
                <a:extLst>
                  <a:ext uri="{FF2B5EF4-FFF2-40B4-BE49-F238E27FC236}">
                    <a16:creationId xmlns:a16="http://schemas.microsoft.com/office/drawing/2014/main" id="{127D95D7-58AB-7048-BC29-516604F5901D}"/>
                  </a:ext>
                </a:extLst>
              </p:cNvPr>
              <p:cNvPicPr/>
              <p:nvPr/>
            </p:nvPicPr>
            <p:blipFill>
              <a:blip r:embed="rId9"/>
              <a:stretch>
                <a:fillRect/>
              </a:stretch>
            </p:blipFill>
            <p:spPr>
              <a:xfrm>
                <a:off x="9284774" y="5115685"/>
                <a:ext cx="1203120" cy="311040"/>
              </a:xfrm>
              <a:prstGeom prst="rect">
                <a:avLst/>
              </a:prstGeom>
            </p:spPr>
          </p:pic>
        </mc:Fallback>
      </mc:AlternateContent>
      <p:grpSp>
        <p:nvGrpSpPr>
          <p:cNvPr id="16" name="Group 15">
            <a:extLst>
              <a:ext uri="{FF2B5EF4-FFF2-40B4-BE49-F238E27FC236}">
                <a16:creationId xmlns:a16="http://schemas.microsoft.com/office/drawing/2014/main" id="{B7CF4B89-6132-9943-8B53-1FFAA62362D1}"/>
              </a:ext>
            </a:extLst>
          </p:cNvPr>
          <p:cNvGrpSpPr/>
          <p:nvPr/>
        </p:nvGrpSpPr>
        <p:grpSpPr>
          <a:xfrm>
            <a:off x="9914774" y="2907085"/>
            <a:ext cx="149400" cy="35640"/>
            <a:chOff x="9914774" y="2907085"/>
            <a:chExt cx="149400" cy="35640"/>
          </a:xfrm>
        </p:grpSpPr>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9D3A98F3-366F-994B-9842-1616E4F40491}"/>
                    </a:ext>
                  </a:extLst>
                </p14:cNvPr>
                <p14:cNvContentPartPr/>
                <p14:nvPr/>
              </p14:nvContentPartPr>
              <p14:xfrm>
                <a:off x="10063814" y="2907085"/>
                <a:ext cx="360" cy="360"/>
              </p14:xfrm>
            </p:contentPart>
          </mc:Choice>
          <mc:Fallback xmlns="">
            <p:pic>
              <p:nvPicPr>
                <p:cNvPr id="12" name="Ink 11">
                  <a:extLst>
                    <a:ext uri="{FF2B5EF4-FFF2-40B4-BE49-F238E27FC236}">
                      <a16:creationId xmlns:a16="http://schemas.microsoft.com/office/drawing/2014/main" id="{9D3A98F3-366F-994B-9842-1616E4F40491}"/>
                    </a:ext>
                  </a:extLst>
                </p:cNvPr>
                <p:cNvPicPr/>
                <p:nvPr/>
              </p:nvPicPr>
              <p:blipFill>
                <a:blip r:embed="rId11"/>
                <a:stretch>
                  <a:fillRect/>
                </a:stretch>
              </p:blipFill>
              <p:spPr>
                <a:xfrm>
                  <a:off x="10000814" y="2844445"/>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EE0CFF5E-69D1-CF4E-BE63-E9D567AE2305}"/>
                    </a:ext>
                  </a:extLst>
                </p14:cNvPr>
                <p14:cNvContentPartPr/>
                <p14:nvPr/>
              </p14:nvContentPartPr>
              <p14:xfrm>
                <a:off x="9981734" y="2942365"/>
                <a:ext cx="360" cy="360"/>
              </p14:xfrm>
            </p:contentPart>
          </mc:Choice>
          <mc:Fallback xmlns="">
            <p:pic>
              <p:nvPicPr>
                <p:cNvPr id="13" name="Ink 12">
                  <a:extLst>
                    <a:ext uri="{FF2B5EF4-FFF2-40B4-BE49-F238E27FC236}">
                      <a16:creationId xmlns:a16="http://schemas.microsoft.com/office/drawing/2014/main" id="{EE0CFF5E-69D1-CF4E-BE63-E9D567AE2305}"/>
                    </a:ext>
                  </a:extLst>
                </p:cNvPr>
                <p:cNvPicPr/>
                <p:nvPr/>
              </p:nvPicPr>
              <p:blipFill>
                <a:blip r:embed="rId11"/>
                <a:stretch>
                  <a:fillRect/>
                </a:stretch>
              </p:blipFill>
              <p:spPr>
                <a:xfrm>
                  <a:off x="9918734" y="2879725"/>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8FB43858-456E-534A-98E3-F7EBCEC160F2}"/>
                    </a:ext>
                  </a:extLst>
                </p14:cNvPr>
                <p14:cNvContentPartPr/>
                <p14:nvPr/>
              </p14:nvContentPartPr>
              <p14:xfrm>
                <a:off x="9914774" y="2921845"/>
                <a:ext cx="360" cy="360"/>
              </p14:xfrm>
            </p:contentPart>
          </mc:Choice>
          <mc:Fallback xmlns="">
            <p:pic>
              <p:nvPicPr>
                <p:cNvPr id="15" name="Ink 14">
                  <a:extLst>
                    <a:ext uri="{FF2B5EF4-FFF2-40B4-BE49-F238E27FC236}">
                      <a16:creationId xmlns:a16="http://schemas.microsoft.com/office/drawing/2014/main" id="{8FB43858-456E-534A-98E3-F7EBCEC160F2}"/>
                    </a:ext>
                  </a:extLst>
                </p:cNvPr>
                <p:cNvPicPr/>
                <p:nvPr/>
              </p:nvPicPr>
              <p:blipFill>
                <a:blip r:embed="rId11"/>
                <a:stretch>
                  <a:fillRect/>
                </a:stretch>
              </p:blipFill>
              <p:spPr>
                <a:xfrm>
                  <a:off x="9852134" y="2859205"/>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9FCD1F58-1107-B945-9417-03DFE0B832D0}"/>
                  </a:ext>
                </a:extLst>
              </p14:cNvPr>
              <p14:cNvContentPartPr/>
              <p14:nvPr/>
            </p14:nvContentPartPr>
            <p14:xfrm>
              <a:off x="10880654" y="2800525"/>
              <a:ext cx="174960" cy="657360"/>
            </p14:xfrm>
          </p:contentPart>
        </mc:Choice>
        <mc:Fallback xmlns="">
          <p:pic>
            <p:nvPicPr>
              <p:cNvPr id="17" name="Ink 16">
                <a:extLst>
                  <a:ext uri="{FF2B5EF4-FFF2-40B4-BE49-F238E27FC236}">
                    <a16:creationId xmlns:a16="http://schemas.microsoft.com/office/drawing/2014/main" id="{9FCD1F58-1107-B945-9417-03DFE0B832D0}"/>
                  </a:ext>
                </a:extLst>
              </p:cNvPr>
              <p:cNvPicPr/>
              <p:nvPr/>
            </p:nvPicPr>
            <p:blipFill>
              <a:blip r:embed="rId15"/>
              <a:stretch>
                <a:fillRect/>
              </a:stretch>
            </p:blipFill>
            <p:spPr>
              <a:xfrm>
                <a:off x="10818014" y="2737885"/>
                <a:ext cx="300600" cy="783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663BEBC5-518D-4846-8923-DD7D931E4DAD}"/>
                  </a:ext>
                </a:extLst>
              </p14:cNvPr>
              <p14:cNvContentPartPr/>
              <p14:nvPr/>
            </p14:nvContentPartPr>
            <p14:xfrm>
              <a:off x="8007854" y="3405325"/>
              <a:ext cx="887400" cy="564120"/>
            </p14:xfrm>
          </p:contentPart>
        </mc:Choice>
        <mc:Fallback xmlns="">
          <p:pic>
            <p:nvPicPr>
              <p:cNvPr id="18" name="Ink 17">
                <a:extLst>
                  <a:ext uri="{FF2B5EF4-FFF2-40B4-BE49-F238E27FC236}">
                    <a16:creationId xmlns:a16="http://schemas.microsoft.com/office/drawing/2014/main" id="{663BEBC5-518D-4846-8923-DD7D931E4DAD}"/>
                  </a:ext>
                </a:extLst>
              </p:cNvPr>
              <p:cNvPicPr/>
              <p:nvPr/>
            </p:nvPicPr>
            <p:blipFill>
              <a:blip r:embed="rId17"/>
              <a:stretch>
                <a:fillRect/>
              </a:stretch>
            </p:blipFill>
            <p:spPr>
              <a:xfrm>
                <a:off x="7945214" y="3342325"/>
                <a:ext cx="1013040" cy="689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99B336E6-8DE9-F647-A5A3-ECDB6C812424}"/>
                  </a:ext>
                </a:extLst>
              </p14:cNvPr>
              <p14:cNvContentPartPr/>
              <p14:nvPr/>
            </p14:nvContentPartPr>
            <p14:xfrm>
              <a:off x="6740654" y="2634565"/>
              <a:ext cx="1339560" cy="245520"/>
            </p14:xfrm>
          </p:contentPart>
        </mc:Choice>
        <mc:Fallback xmlns="">
          <p:pic>
            <p:nvPicPr>
              <p:cNvPr id="19" name="Ink 18">
                <a:extLst>
                  <a:ext uri="{FF2B5EF4-FFF2-40B4-BE49-F238E27FC236}">
                    <a16:creationId xmlns:a16="http://schemas.microsoft.com/office/drawing/2014/main" id="{99B336E6-8DE9-F647-A5A3-ECDB6C812424}"/>
                  </a:ext>
                </a:extLst>
              </p:cNvPr>
              <p:cNvPicPr/>
              <p:nvPr/>
            </p:nvPicPr>
            <p:blipFill>
              <a:blip r:embed="rId19"/>
              <a:stretch>
                <a:fillRect/>
              </a:stretch>
            </p:blipFill>
            <p:spPr>
              <a:xfrm>
                <a:off x="6678014" y="2571565"/>
                <a:ext cx="146520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5" name="Ink 34">
                <a:extLst>
                  <a:ext uri="{FF2B5EF4-FFF2-40B4-BE49-F238E27FC236}">
                    <a16:creationId xmlns:a16="http://schemas.microsoft.com/office/drawing/2014/main" id="{3E70C394-8D3C-4F4A-AB6D-15CC03300311}"/>
                  </a:ext>
                </a:extLst>
              </p14:cNvPr>
              <p14:cNvContentPartPr/>
              <p14:nvPr/>
            </p14:nvContentPartPr>
            <p14:xfrm>
              <a:off x="6831305" y="1712672"/>
              <a:ext cx="15480" cy="8640"/>
            </p14:xfrm>
          </p:contentPart>
        </mc:Choice>
        <mc:Fallback xmlns="">
          <p:pic>
            <p:nvPicPr>
              <p:cNvPr id="35" name="Ink 34">
                <a:extLst>
                  <a:ext uri="{FF2B5EF4-FFF2-40B4-BE49-F238E27FC236}">
                    <a16:creationId xmlns:a16="http://schemas.microsoft.com/office/drawing/2014/main" id="{3E70C394-8D3C-4F4A-AB6D-15CC03300311}"/>
                  </a:ext>
                </a:extLst>
              </p:cNvPr>
              <p:cNvPicPr/>
              <p:nvPr/>
            </p:nvPicPr>
            <p:blipFill>
              <a:blip r:embed="rId21"/>
              <a:stretch>
                <a:fillRect/>
              </a:stretch>
            </p:blipFill>
            <p:spPr>
              <a:xfrm>
                <a:off x="6826985" y="1708352"/>
                <a:ext cx="2412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2" name="Ink 41">
                <a:extLst>
                  <a:ext uri="{FF2B5EF4-FFF2-40B4-BE49-F238E27FC236}">
                    <a16:creationId xmlns:a16="http://schemas.microsoft.com/office/drawing/2014/main" id="{F16D8764-E3F2-A441-A3FA-EF94C0989085}"/>
                  </a:ext>
                </a:extLst>
              </p14:cNvPr>
              <p14:cNvContentPartPr/>
              <p14:nvPr/>
            </p14:nvContentPartPr>
            <p14:xfrm>
              <a:off x="5525003" y="156099"/>
              <a:ext cx="3363840" cy="1559880"/>
            </p14:xfrm>
          </p:contentPart>
        </mc:Choice>
        <mc:Fallback xmlns="">
          <p:pic>
            <p:nvPicPr>
              <p:cNvPr id="42" name="Ink 41">
                <a:extLst>
                  <a:ext uri="{FF2B5EF4-FFF2-40B4-BE49-F238E27FC236}">
                    <a16:creationId xmlns:a16="http://schemas.microsoft.com/office/drawing/2014/main" id="{F16D8764-E3F2-A441-A3FA-EF94C0989085}"/>
                  </a:ext>
                </a:extLst>
              </p:cNvPr>
              <p:cNvPicPr/>
              <p:nvPr/>
            </p:nvPicPr>
            <p:blipFill>
              <a:blip r:embed="rId23"/>
              <a:stretch>
                <a:fillRect/>
              </a:stretch>
            </p:blipFill>
            <p:spPr>
              <a:xfrm>
                <a:off x="5520683" y="151779"/>
                <a:ext cx="3372480" cy="15685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9" name="Ink 38">
                <a:extLst>
                  <a:ext uri="{FF2B5EF4-FFF2-40B4-BE49-F238E27FC236}">
                    <a16:creationId xmlns:a16="http://schemas.microsoft.com/office/drawing/2014/main" id="{C08C0F8B-4D71-A649-9F3B-70CDD5E2C734}"/>
                  </a:ext>
                </a:extLst>
              </p14:cNvPr>
              <p14:cNvContentPartPr/>
              <p14:nvPr/>
            </p14:nvContentPartPr>
            <p14:xfrm>
              <a:off x="6858443" y="708699"/>
              <a:ext cx="3090600" cy="1016280"/>
            </p14:xfrm>
          </p:contentPart>
        </mc:Choice>
        <mc:Fallback xmlns="">
          <p:pic>
            <p:nvPicPr>
              <p:cNvPr id="39" name="Ink 38">
                <a:extLst>
                  <a:ext uri="{FF2B5EF4-FFF2-40B4-BE49-F238E27FC236}">
                    <a16:creationId xmlns:a16="http://schemas.microsoft.com/office/drawing/2014/main" id="{C08C0F8B-4D71-A649-9F3B-70CDD5E2C734}"/>
                  </a:ext>
                </a:extLst>
              </p:cNvPr>
              <p:cNvPicPr/>
              <p:nvPr/>
            </p:nvPicPr>
            <p:blipFill>
              <a:blip r:embed="rId25"/>
              <a:stretch>
                <a:fillRect/>
              </a:stretch>
            </p:blipFill>
            <p:spPr>
              <a:xfrm>
                <a:off x="6854123" y="704379"/>
                <a:ext cx="3099240" cy="1024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0" name="Ink 39">
                <a:extLst>
                  <a:ext uri="{FF2B5EF4-FFF2-40B4-BE49-F238E27FC236}">
                    <a16:creationId xmlns:a16="http://schemas.microsoft.com/office/drawing/2014/main" id="{D615DAC2-5D1D-DA45-A836-2DAE927A3293}"/>
                  </a:ext>
                </a:extLst>
              </p14:cNvPr>
              <p14:cNvContentPartPr/>
              <p14:nvPr/>
            </p14:nvContentPartPr>
            <p14:xfrm>
              <a:off x="8859683" y="152139"/>
              <a:ext cx="2034360" cy="590760"/>
            </p14:xfrm>
          </p:contentPart>
        </mc:Choice>
        <mc:Fallback xmlns="">
          <p:pic>
            <p:nvPicPr>
              <p:cNvPr id="40" name="Ink 39">
                <a:extLst>
                  <a:ext uri="{FF2B5EF4-FFF2-40B4-BE49-F238E27FC236}">
                    <a16:creationId xmlns:a16="http://schemas.microsoft.com/office/drawing/2014/main" id="{D615DAC2-5D1D-DA45-A836-2DAE927A3293}"/>
                  </a:ext>
                </a:extLst>
              </p:cNvPr>
              <p:cNvPicPr/>
              <p:nvPr/>
            </p:nvPicPr>
            <p:blipFill>
              <a:blip r:embed="rId27"/>
              <a:stretch>
                <a:fillRect/>
              </a:stretch>
            </p:blipFill>
            <p:spPr>
              <a:xfrm>
                <a:off x="8855363" y="147819"/>
                <a:ext cx="2043000" cy="599400"/>
              </a:xfrm>
              <a:prstGeom prst="rect">
                <a:avLst/>
              </a:prstGeom>
            </p:spPr>
          </p:pic>
        </mc:Fallback>
      </mc:AlternateContent>
    </p:spTree>
    <p:extLst>
      <p:ext uri="{BB962C8B-B14F-4D97-AF65-F5344CB8AC3E}">
        <p14:creationId xmlns:p14="http://schemas.microsoft.com/office/powerpoint/2010/main" val="68845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A picture containing outdoor, ground, rock, nature&#10;&#10;Description automatically generated">
            <a:extLst>
              <a:ext uri="{FF2B5EF4-FFF2-40B4-BE49-F238E27FC236}">
                <a16:creationId xmlns:a16="http://schemas.microsoft.com/office/drawing/2014/main" id="{4119CF4F-6B9A-8A44-8F98-E107E0B51FCC}"/>
              </a:ext>
            </a:extLst>
          </p:cNvPr>
          <p:cNvPicPr>
            <a:picLocks noChangeAspect="1"/>
          </p:cNvPicPr>
          <p:nvPr/>
        </p:nvPicPr>
        <p:blipFill rotWithShape="1">
          <a:blip r:embed="rId2">
            <a:alphaModFix amt="60000"/>
          </a:blip>
          <a:srcRect t="4896" b="10834"/>
          <a:stretch/>
        </p:blipFill>
        <p:spPr>
          <a:xfrm>
            <a:off x="20" y="10"/>
            <a:ext cx="12191980" cy="6857990"/>
          </a:xfrm>
          <a:prstGeom prst="rect">
            <a:avLst/>
          </a:prstGeom>
        </p:spPr>
      </p:pic>
      <p:sp>
        <p:nvSpPr>
          <p:cNvPr id="2" name="Title 1">
            <a:extLst>
              <a:ext uri="{FF2B5EF4-FFF2-40B4-BE49-F238E27FC236}">
                <a16:creationId xmlns:a16="http://schemas.microsoft.com/office/drawing/2014/main" id="{745365C8-588B-2343-AF6C-E43E52D09A6E}"/>
              </a:ext>
            </a:extLst>
          </p:cNvPr>
          <p:cNvSpPr>
            <a:spLocks noGrp="1"/>
          </p:cNvSpPr>
          <p:nvPr>
            <p:ph type="title"/>
          </p:nvPr>
        </p:nvSpPr>
        <p:spPr>
          <a:xfrm>
            <a:off x="1198241" y="88298"/>
            <a:ext cx="9774560" cy="1525349"/>
          </a:xfrm>
        </p:spPr>
        <p:txBody>
          <a:bodyPr>
            <a:normAutofit/>
          </a:bodyPr>
          <a:lstStyle/>
          <a:p>
            <a:r>
              <a:rPr lang="en-US" sz="4800" dirty="0">
                <a:solidFill>
                  <a:srgbClr val="FFFFFF"/>
                </a:solidFill>
                <a:latin typeface="Arial" panose="020B0604020202020204" pitchFamily="34" charset="0"/>
                <a:cs typeface="Arial" panose="020B0604020202020204" pitchFamily="34" charset="0"/>
              </a:rPr>
              <a:t>Future Work</a:t>
            </a:r>
          </a:p>
        </p:txBody>
      </p:sp>
      <p:sp>
        <p:nvSpPr>
          <p:cNvPr id="3" name="Content Placeholder 2">
            <a:extLst>
              <a:ext uri="{FF2B5EF4-FFF2-40B4-BE49-F238E27FC236}">
                <a16:creationId xmlns:a16="http://schemas.microsoft.com/office/drawing/2014/main" id="{C08DE4A1-5FB5-6549-9C07-472331601D94}"/>
              </a:ext>
            </a:extLst>
          </p:cNvPr>
          <p:cNvSpPr>
            <a:spLocks noGrp="1"/>
          </p:cNvSpPr>
          <p:nvPr>
            <p:ph idx="1"/>
          </p:nvPr>
        </p:nvSpPr>
        <p:spPr>
          <a:xfrm>
            <a:off x="752105" y="1613647"/>
            <a:ext cx="7441636" cy="5332640"/>
          </a:xfrm>
        </p:spPr>
        <p:txBody>
          <a:bodyPr>
            <a:normAutofit/>
          </a:bodyPr>
          <a:lstStyle/>
          <a:p>
            <a:r>
              <a:rPr lang="en-US" sz="3200" dirty="0">
                <a:solidFill>
                  <a:srgbClr val="FFFFFF"/>
                </a:solidFill>
                <a:latin typeface="Arial" panose="020B0604020202020204" pitchFamily="34" charset="0"/>
                <a:cs typeface="Arial" panose="020B0604020202020204" pitchFamily="34" charset="0"/>
              </a:rPr>
              <a:t>Examine thin sections of pumice samples that represent a range of densities with a petrographic microscope and Scanning Electron Microscope (SEM).</a:t>
            </a:r>
          </a:p>
          <a:p>
            <a:r>
              <a:rPr lang="en-US" sz="3200" dirty="0">
                <a:solidFill>
                  <a:srgbClr val="FFFFFF"/>
                </a:solidFill>
                <a:latin typeface="Arial" panose="020B0604020202020204" pitchFamily="34" charset="0"/>
                <a:cs typeface="Arial" panose="020B0604020202020204" pitchFamily="34" charset="0"/>
              </a:rPr>
              <a:t>Document the shape and distributions of crystals and bubbles to better understand the ascent conditions of magma.</a:t>
            </a:r>
          </a:p>
          <a:p>
            <a:pPr marL="0" indent="0">
              <a:buNone/>
            </a:pPr>
            <a:endParaRPr lang="en-US" sz="2000" dirty="0">
              <a:solidFill>
                <a:srgbClr val="FFFFFF"/>
              </a:solidFill>
            </a:endParaRPr>
          </a:p>
        </p:txBody>
      </p:sp>
      <p:pic>
        <p:nvPicPr>
          <p:cNvPr id="4" name="Picture 3">
            <a:extLst>
              <a:ext uri="{FF2B5EF4-FFF2-40B4-BE49-F238E27FC236}">
                <a16:creationId xmlns:a16="http://schemas.microsoft.com/office/drawing/2014/main" id="{46435901-1C3F-724E-BDFD-7A0AD4AFE2E3}"/>
              </a:ext>
            </a:extLst>
          </p:cNvPr>
          <p:cNvPicPr>
            <a:picLocks noChangeAspect="1"/>
          </p:cNvPicPr>
          <p:nvPr/>
        </p:nvPicPr>
        <p:blipFill>
          <a:blip r:embed="rId3"/>
          <a:stretch>
            <a:fillRect/>
          </a:stretch>
        </p:blipFill>
        <p:spPr>
          <a:xfrm>
            <a:off x="76200" y="6166021"/>
            <a:ext cx="443958" cy="628941"/>
          </a:xfrm>
          <a:prstGeom prst="rect">
            <a:avLst/>
          </a:prstGeom>
        </p:spPr>
      </p:pic>
    </p:spTree>
    <p:extLst>
      <p:ext uri="{BB962C8B-B14F-4D97-AF65-F5344CB8AC3E}">
        <p14:creationId xmlns:p14="http://schemas.microsoft.com/office/powerpoint/2010/main" val="443180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4E2A-9628-1943-819E-771C03001362}"/>
              </a:ext>
            </a:extLst>
          </p:cNvPr>
          <p:cNvSpPr>
            <a:spLocks noGrp="1"/>
          </p:cNvSpPr>
          <p:nvPr>
            <p:ph type="title"/>
          </p:nvPr>
        </p:nvSpPr>
        <p:spPr>
          <a:xfrm>
            <a:off x="838200" y="365125"/>
            <a:ext cx="10515600" cy="5673725"/>
          </a:xfrm>
        </p:spPr>
        <p:txBody>
          <a:bodyPr>
            <a:normAutofit/>
          </a:bodyPr>
          <a:lstStyle/>
          <a:p>
            <a:pPr algn="ctr"/>
            <a:r>
              <a:rPr lang="en-US" sz="8000" dirty="0">
                <a:latin typeface="Arial" panose="020B0604020202020204" pitchFamily="34" charset="0"/>
                <a:cs typeface="Arial" panose="020B0604020202020204" pitchFamily="34" charset="0"/>
              </a:rPr>
              <a:t>Thank you</a:t>
            </a:r>
            <a:br>
              <a:rPr lang="en-US" sz="8000" dirty="0">
                <a:latin typeface="Arial" panose="020B0604020202020204" pitchFamily="34" charset="0"/>
                <a:cs typeface="Arial" panose="020B0604020202020204" pitchFamily="34" charset="0"/>
              </a:rPr>
            </a:br>
            <a:r>
              <a:rPr lang="en-US" sz="8000" dirty="0">
                <a:latin typeface="Arial" panose="020B0604020202020204" pitchFamily="34" charset="0"/>
                <a:cs typeface="Arial" panose="020B0604020202020204" pitchFamily="34" charset="0"/>
              </a:rPr>
              <a:t>Any questions?</a:t>
            </a:r>
          </a:p>
        </p:txBody>
      </p:sp>
      <p:pic>
        <p:nvPicPr>
          <p:cNvPr id="4" name="Picture 3">
            <a:extLst>
              <a:ext uri="{FF2B5EF4-FFF2-40B4-BE49-F238E27FC236}">
                <a16:creationId xmlns:a16="http://schemas.microsoft.com/office/drawing/2014/main" id="{765B8E11-E54E-254B-99AC-3A6AA11A17A0}"/>
              </a:ext>
            </a:extLst>
          </p:cNvPr>
          <p:cNvPicPr>
            <a:picLocks noChangeAspect="1"/>
          </p:cNvPicPr>
          <p:nvPr/>
        </p:nvPicPr>
        <p:blipFill rotWithShape="1">
          <a:blip r:embed="rId2"/>
          <a:srcRect l="1" t="12530" r="802"/>
          <a:stretch/>
        </p:blipFill>
        <p:spPr>
          <a:xfrm>
            <a:off x="1298085" y="5735636"/>
            <a:ext cx="1613072" cy="1039320"/>
          </a:xfrm>
          <a:prstGeom prst="rect">
            <a:avLst/>
          </a:prstGeom>
        </p:spPr>
      </p:pic>
      <p:pic>
        <p:nvPicPr>
          <p:cNvPr id="5" name="Picture 4" descr="Text&#10;&#10;Description automatically generated">
            <a:extLst>
              <a:ext uri="{FF2B5EF4-FFF2-40B4-BE49-F238E27FC236}">
                <a16:creationId xmlns:a16="http://schemas.microsoft.com/office/drawing/2014/main" id="{B1E502EF-3EB7-0940-BB13-192A65D392C0}"/>
              </a:ext>
            </a:extLst>
          </p:cNvPr>
          <p:cNvPicPr>
            <a:picLocks noChangeAspect="1"/>
          </p:cNvPicPr>
          <p:nvPr/>
        </p:nvPicPr>
        <p:blipFill>
          <a:blip r:embed="rId3"/>
          <a:stretch>
            <a:fillRect/>
          </a:stretch>
        </p:blipFill>
        <p:spPr>
          <a:xfrm>
            <a:off x="59593" y="5838667"/>
            <a:ext cx="1099595" cy="936289"/>
          </a:xfrm>
          <a:prstGeom prst="rect">
            <a:avLst/>
          </a:prstGeom>
        </p:spPr>
      </p:pic>
    </p:spTree>
    <p:extLst>
      <p:ext uri="{BB962C8B-B14F-4D97-AF65-F5344CB8AC3E}">
        <p14:creationId xmlns:p14="http://schemas.microsoft.com/office/powerpoint/2010/main" val="469209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6A09-B187-864A-B20D-5CAD2F805795}"/>
              </a:ext>
            </a:extLst>
          </p:cNvPr>
          <p:cNvSpPr>
            <a:spLocks noGrp="1"/>
          </p:cNvSpPr>
          <p:nvPr>
            <p:ph type="title"/>
          </p:nvPr>
        </p:nvSpPr>
        <p:spPr>
          <a:xfrm>
            <a:off x="838200" y="365126"/>
            <a:ext cx="8277225" cy="1044576"/>
          </a:xfrm>
        </p:spPr>
        <p:txBody>
          <a:bodyPr/>
          <a:lstStyle/>
          <a:p>
            <a:r>
              <a:rPr lang="en-US" dirty="0">
                <a:latin typeface="Arial" panose="020B0604020202020204" pitchFamily="34" charset="0"/>
                <a:cs typeface="Arial" panose="020B0604020202020204" pitchFamily="34" charset="0"/>
              </a:rPr>
              <a:t>Background</a:t>
            </a:r>
          </a:p>
        </p:txBody>
      </p:sp>
      <p:sp>
        <p:nvSpPr>
          <p:cNvPr id="7" name="Content Placeholder 6">
            <a:extLst>
              <a:ext uri="{FF2B5EF4-FFF2-40B4-BE49-F238E27FC236}">
                <a16:creationId xmlns:a16="http://schemas.microsoft.com/office/drawing/2014/main" id="{DBABA8D5-FAA3-CF44-8AC9-8947933C9B08}"/>
              </a:ext>
            </a:extLst>
          </p:cNvPr>
          <p:cNvSpPr>
            <a:spLocks noGrp="1"/>
          </p:cNvSpPr>
          <p:nvPr>
            <p:ph idx="1"/>
          </p:nvPr>
        </p:nvSpPr>
        <p:spPr>
          <a:xfrm>
            <a:off x="457200" y="1409702"/>
            <a:ext cx="4787219" cy="5385260"/>
          </a:xfrm>
        </p:spPr>
        <p:txBody>
          <a:bodyPr>
            <a:normAutofit/>
          </a:bodyPr>
          <a:lstStyle/>
          <a:p>
            <a:r>
              <a:rPr lang="en-US" dirty="0">
                <a:latin typeface="Arial" panose="020B0604020202020204" pitchFamily="34" charset="0"/>
                <a:cs typeface="Arial" panose="020B0604020202020204" pitchFamily="34" charset="0"/>
              </a:rPr>
              <a:t>‘Restless’ magmatic systems of calderas.</a:t>
            </a:r>
          </a:p>
          <a:p>
            <a:pPr lvl="1"/>
            <a:r>
              <a:rPr lang="en-US" dirty="0">
                <a:latin typeface="Arial" panose="020B0604020202020204" pitchFamily="34" charset="0"/>
                <a:cs typeface="Arial" panose="020B0604020202020204" pitchFamily="34" charset="0"/>
              </a:rPr>
              <a:t>Smaller eruptions</a:t>
            </a:r>
          </a:p>
          <a:p>
            <a:pPr lvl="2"/>
            <a:r>
              <a:rPr lang="en-US" dirty="0">
                <a:latin typeface="Arial" panose="020B0604020202020204" pitchFamily="34" charset="0"/>
                <a:cs typeface="Arial" panose="020B0604020202020204" pitchFamily="34" charset="0"/>
              </a:rPr>
              <a:t>Effusive lava domes</a:t>
            </a:r>
          </a:p>
          <a:p>
            <a:pPr lvl="2"/>
            <a:r>
              <a:rPr lang="en-US" dirty="0">
                <a:latin typeface="Arial" panose="020B0604020202020204" pitchFamily="34" charset="0"/>
                <a:cs typeface="Arial" panose="020B0604020202020204" pitchFamily="34" charset="0"/>
              </a:rPr>
              <a:t>Smaller scale pyroclastic deposits</a:t>
            </a:r>
          </a:p>
          <a:p>
            <a:r>
              <a:rPr lang="en-US" dirty="0">
                <a:latin typeface="Arial" panose="020B0604020202020204" pitchFamily="34" charset="0"/>
                <a:cs typeface="Arial" panose="020B0604020202020204" pitchFamily="34" charset="0"/>
              </a:rPr>
              <a:t>Example</a:t>
            </a:r>
          </a:p>
          <a:p>
            <a:pPr lvl="1"/>
            <a:r>
              <a:rPr lang="en-US" dirty="0">
                <a:latin typeface="Arial" panose="020B0604020202020204" pitchFamily="34" charset="0"/>
                <a:cs typeface="Arial" panose="020B0604020202020204" pitchFamily="34" charset="0"/>
              </a:rPr>
              <a:t>Valles Caldera, NM</a:t>
            </a:r>
          </a:p>
          <a:p>
            <a:r>
              <a:rPr lang="en-US" dirty="0">
                <a:latin typeface="Arial" panose="020B0604020202020204" pitchFamily="34" charset="0"/>
                <a:cs typeface="Arial" panose="020B0604020202020204" pitchFamily="34" charset="0"/>
              </a:rPr>
              <a:t>Most recent eruption was about 50,000 years ago.</a:t>
            </a:r>
          </a:p>
          <a:p>
            <a:pPr lvl="1"/>
            <a:r>
              <a:rPr lang="en-US" dirty="0">
                <a:latin typeface="Arial" panose="020B0604020202020204" pitchFamily="34" charset="0"/>
                <a:cs typeface="Arial" panose="020B0604020202020204" pitchFamily="34" charset="0"/>
              </a:rPr>
              <a:t>El </a:t>
            </a:r>
            <a:r>
              <a:rPr lang="en-US" dirty="0" err="1">
                <a:latin typeface="Arial" panose="020B0604020202020204" pitchFamily="34" charset="0"/>
                <a:cs typeface="Arial" panose="020B0604020202020204" pitchFamily="34" charset="0"/>
              </a:rPr>
              <a:t>Cajete</a:t>
            </a:r>
            <a:r>
              <a:rPr lang="en-US" dirty="0">
                <a:latin typeface="Arial" panose="020B0604020202020204" pitchFamily="34" charset="0"/>
                <a:cs typeface="Arial" panose="020B0604020202020204" pitchFamily="34" charset="0"/>
              </a:rPr>
              <a:t> pyroclastic deposits</a:t>
            </a:r>
          </a:p>
          <a:p>
            <a:pPr marL="457200" lvl="1" indent="0">
              <a:buNone/>
            </a:pP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12913FA-E9C2-E24E-B779-B26C460A642A}"/>
              </a:ext>
            </a:extLst>
          </p:cNvPr>
          <p:cNvSpPr txBox="1"/>
          <p:nvPr/>
        </p:nvSpPr>
        <p:spPr>
          <a:xfrm>
            <a:off x="4771879" y="6281694"/>
            <a:ext cx="723927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Closeup of the El </a:t>
            </a:r>
            <a:r>
              <a:rPr lang="en-US" sz="1400" dirty="0" err="1">
                <a:latin typeface="Arial" panose="020B0604020202020204" pitchFamily="34" charset="0"/>
                <a:cs typeface="Arial" panose="020B0604020202020204" pitchFamily="34" charset="0"/>
              </a:rPr>
              <a:t>Cajete</a:t>
            </a:r>
            <a:r>
              <a:rPr lang="en-US" sz="1400" dirty="0">
                <a:latin typeface="Arial" panose="020B0604020202020204" pitchFamily="34" charset="0"/>
                <a:cs typeface="Arial" panose="020B0604020202020204" pitchFamily="34" charset="0"/>
              </a:rPr>
              <a:t> outcrop (camera lens for scale). </a:t>
            </a:r>
          </a:p>
        </p:txBody>
      </p:sp>
      <p:pic>
        <p:nvPicPr>
          <p:cNvPr id="11" name="Picture 10">
            <a:extLst>
              <a:ext uri="{FF2B5EF4-FFF2-40B4-BE49-F238E27FC236}">
                <a16:creationId xmlns:a16="http://schemas.microsoft.com/office/drawing/2014/main" id="{5EF31061-4701-1C4C-9048-525A2BB37B65}"/>
              </a:ext>
            </a:extLst>
          </p:cNvPr>
          <p:cNvPicPr>
            <a:picLocks noChangeAspect="1"/>
          </p:cNvPicPr>
          <p:nvPr/>
        </p:nvPicPr>
        <p:blipFill>
          <a:blip r:embed="rId2"/>
          <a:stretch>
            <a:fillRect/>
          </a:stretch>
        </p:blipFill>
        <p:spPr>
          <a:xfrm>
            <a:off x="76200" y="6166021"/>
            <a:ext cx="443958" cy="628941"/>
          </a:xfrm>
          <a:prstGeom prst="rect">
            <a:avLst/>
          </a:prstGeom>
        </p:spPr>
      </p:pic>
      <p:pic>
        <p:nvPicPr>
          <p:cNvPr id="4" name="Picture 3" descr="A picture containing ground, outdoor, rock, rocky&#10;&#10;Description automatically generated">
            <a:extLst>
              <a:ext uri="{FF2B5EF4-FFF2-40B4-BE49-F238E27FC236}">
                <a16:creationId xmlns:a16="http://schemas.microsoft.com/office/drawing/2014/main" id="{F3A5BF57-5CB6-C049-8F51-89337C27D2F0}"/>
              </a:ext>
            </a:extLst>
          </p:cNvPr>
          <p:cNvPicPr>
            <a:picLocks noChangeAspect="1"/>
          </p:cNvPicPr>
          <p:nvPr/>
        </p:nvPicPr>
        <p:blipFill>
          <a:blip r:embed="rId3"/>
          <a:stretch>
            <a:fillRect/>
          </a:stretch>
        </p:blipFill>
        <p:spPr>
          <a:xfrm>
            <a:off x="4771879" y="1270074"/>
            <a:ext cx="7343921" cy="4895947"/>
          </a:xfrm>
          <a:prstGeom prst="rect">
            <a:avLst/>
          </a:prstGeom>
        </p:spPr>
      </p:pic>
    </p:spTree>
    <p:extLst>
      <p:ext uri="{BB962C8B-B14F-4D97-AF65-F5344CB8AC3E}">
        <p14:creationId xmlns:p14="http://schemas.microsoft.com/office/powerpoint/2010/main" val="730075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iagram&#10;&#10;Description automatically generated">
            <a:extLst>
              <a:ext uri="{FF2B5EF4-FFF2-40B4-BE49-F238E27FC236}">
                <a16:creationId xmlns:a16="http://schemas.microsoft.com/office/drawing/2014/main" id="{D588E2F7-BC58-458A-9E11-A2333DB50E4A}"/>
              </a:ext>
            </a:extLst>
          </p:cNvPr>
          <p:cNvPicPr>
            <a:picLocks noChangeAspect="1"/>
          </p:cNvPicPr>
          <p:nvPr/>
        </p:nvPicPr>
        <p:blipFill rotWithShape="1">
          <a:blip r:embed="rId2"/>
          <a:srcRect l="49867" t="6977" r="1775" b="9302"/>
          <a:stretch/>
        </p:blipFill>
        <p:spPr>
          <a:xfrm>
            <a:off x="-2" y="3429000"/>
            <a:ext cx="7427687" cy="3422962"/>
          </a:xfrm>
          <a:prstGeom prst="rect">
            <a:avLst/>
          </a:prstGeom>
        </p:spPr>
      </p:pic>
      <p:pic>
        <p:nvPicPr>
          <p:cNvPr id="6" name="Picture 4" descr="Diagram&#10;&#10;Description automatically generated">
            <a:extLst>
              <a:ext uri="{FF2B5EF4-FFF2-40B4-BE49-F238E27FC236}">
                <a16:creationId xmlns:a16="http://schemas.microsoft.com/office/drawing/2014/main" id="{39573754-491D-46A9-9E4B-2DBFAC5A5B99}"/>
              </a:ext>
            </a:extLst>
          </p:cNvPr>
          <p:cNvPicPr>
            <a:picLocks noChangeAspect="1"/>
          </p:cNvPicPr>
          <p:nvPr/>
        </p:nvPicPr>
        <p:blipFill rotWithShape="1">
          <a:blip r:embed="rId2"/>
          <a:srcRect l="1776" t="7333" r="49911" b="8000"/>
          <a:stretch/>
        </p:blipFill>
        <p:spPr>
          <a:xfrm>
            <a:off x="0" y="0"/>
            <a:ext cx="7427685" cy="3472084"/>
          </a:xfrm>
          <a:prstGeom prst="rect">
            <a:avLst/>
          </a:prstGeom>
        </p:spPr>
      </p:pic>
      <p:pic>
        <p:nvPicPr>
          <p:cNvPr id="11" name="Picture 11" descr="Diagram&#10;&#10;Description automatically generated">
            <a:extLst>
              <a:ext uri="{FF2B5EF4-FFF2-40B4-BE49-F238E27FC236}">
                <a16:creationId xmlns:a16="http://schemas.microsoft.com/office/drawing/2014/main" id="{288D0AE9-8F47-3D7D-9821-2D79E7078567}"/>
              </a:ext>
            </a:extLst>
          </p:cNvPr>
          <p:cNvPicPr>
            <a:picLocks noChangeAspect="1"/>
          </p:cNvPicPr>
          <p:nvPr/>
        </p:nvPicPr>
        <p:blipFill>
          <a:blip r:embed="rId3"/>
          <a:stretch>
            <a:fillRect/>
          </a:stretch>
        </p:blipFill>
        <p:spPr>
          <a:xfrm>
            <a:off x="7561944" y="4414720"/>
            <a:ext cx="4672522" cy="2352591"/>
          </a:xfrm>
          <a:prstGeom prst="rect">
            <a:avLst/>
          </a:prstGeom>
        </p:spPr>
      </p:pic>
      <p:pic>
        <p:nvPicPr>
          <p:cNvPr id="4" name="Picture 3">
            <a:extLst>
              <a:ext uri="{FF2B5EF4-FFF2-40B4-BE49-F238E27FC236}">
                <a16:creationId xmlns:a16="http://schemas.microsoft.com/office/drawing/2014/main" id="{F506E5A4-88CA-3242-ABC9-EA5DDA6A318B}"/>
              </a:ext>
            </a:extLst>
          </p:cNvPr>
          <p:cNvPicPr>
            <a:picLocks noChangeAspect="1"/>
          </p:cNvPicPr>
          <p:nvPr/>
        </p:nvPicPr>
        <p:blipFill>
          <a:blip r:embed="rId4"/>
          <a:stretch>
            <a:fillRect/>
          </a:stretch>
        </p:blipFill>
        <p:spPr>
          <a:xfrm>
            <a:off x="7666479" y="65701"/>
            <a:ext cx="3930436" cy="3962652"/>
          </a:xfrm>
          <a:prstGeom prst="rect">
            <a:avLst/>
          </a:prstGeom>
        </p:spPr>
      </p:pic>
      <p:sp>
        <p:nvSpPr>
          <p:cNvPr id="17" name="TextBox 16">
            <a:extLst>
              <a:ext uri="{FF2B5EF4-FFF2-40B4-BE49-F238E27FC236}">
                <a16:creationId xmlns:a16="http://schemas.microsoft.com/office/drawing/2014/main" id="{493CB5C9-0DCC-EA4C-B24F-A4334555AB4C}"/>
              </a:ext>
            </a:extLst>
          </p:cNvPr>
          <p:cNvSpPr txBox="1"/>
          <p:nvPr/>
        </p:nvSpPr>
        <p:spPr>
          <a:xfrm>
            <a:off x="7800737" y="4028353"/>
            <a:ext cx="3930437" cy="46166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Digital elevation model (DEM) of Valles Caldera with sample locations. </a:t>
            </a:r>
            <a:endParaRPr lang="en-US" sz="1200" dirty="0"/>
          </a:p>
        </p:txBody>
      </p:sp>
    </p:spTree>
    <p:extLst>
      <p:ext uri="{BB962C8B-B14F-4D97-AF65-F5344CB8AC3E}">
        <p14:creationId xmlns:p14="http://schemas.microsoft.com/office/powerpoint/2010/main" val="2885769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15A243E-372B-447C-AD5E-ACD4CAEE61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16" r="309" b="52092"/>
          <a:stretch/>
        </p:blipFill>
        <p:spPr bwMode="auto">
          <a:xfrm>
            <a:off x="94092" y="3381906"/>
            <a:ext cx="3840886" cy="34719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hart, histogram&#10;&#10;Description automatically generated">
            <a:extLst>
              <a:ext uri="{FF2B5EF4-FFF2-40B4-BE49-F238E27FC236}">
                <a16:creationId xmlns:a16="http://schemas.microsoft.com/office/drawing/2014/main" id="{5BA5D725-F0F4-479A-A82D-21AAEA19C1E4}"/>
              </a:ext>
            </a:extLst>
          </p:cNvPr>
          <p:cNvPicPr>
            <a:picLocks noChangeAspect="1"/>
          </p:cNvPicPr>
          <p:nvPr/>
        </p:nvPicPr>
        <p:blipFill>
          <a:blip r:embed="rId3"/>
          <a:stretch>
            <a:fillRect/>
          </a:stretch>
        </p:blipFill>
        <p:spPr>
          <a:xfrm>
            <a:off x="5239" y="-5442"/>
            <a:ext cx="12192000" cy="3476079"/>
          </a:xfrm>
          <a:prstGeom prst="rect">
            <a:avLst/>
          </a:prstGeom>
        </p:spPr>
      </p:pic>
      <p:pic>
        <p:nvPicPr>
          <p:cNvPr id="3" name="Picture 4" descr="Diagram&#10;&#10;Description automatically generated">
            <a:extLst>
              <a:ext uri="{FF2B5EF4-FFF2-40B4-BE49-F238E27FC236}">
                <a16:creationId xmlns:a16="http://schemas.microsoft.com/office/drawing/2014/main" id="{D5CC9287-674F-4558-ABA2-2E65190B03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01" r="-310" b="9984"/>
          <a:stretch/>
        </p:blipFill>
        <p:spPr bwMode="auto">
          <a:xfrm>
            <a:off x="4085067" y="3427694"/>
            <a:ext cx="3864704" cy="347388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1896CFDE-32B4-43D2-AC84-40F8BC802130}"/>
              </a:ext>
            </a:extLst>
          </p:cNvPr>
          <p:cNvCxnSpPr>
            <a:cxnSpLocks/>
          </p:cNvCxnSpPr>
          <p:nvPr/>
        </p:nvCxnSpPr>
        <p:spPr>
          <a:xfrm>
            <a:off x="721994" y="2636807"/>
            <a:ext cx="1159962" cy="1619100"/>
          </a:xfrm>
          <a:prstGeom prst="straightConnector1">
            <a:avLst/>
          </a:prstGeom>
          <a:ln w="34925">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201C03C-7382-4B7E-ADEA-2ACF6F6B5380}"/>
              </a:ext>
            </a:extLst>
          </p:cNvPr>
          <p:cNvCxnSpPr>
            <a:cxnSpLocks/>
          </p:cNvCxnSpPr>
          <p:nvPr/>
        </p:nvCxnSpPr>
        <p:spPr>
          <a:xfrm flipH="1">
            <a:off x="2143893" y="2458213"/>
            <a:ext cx="947444" cy="2297755"/>
          </a:xfrm>
          <a:prstGeom prst="straightConnector1">
            <a:avLst/>
          </a:prstGeom>
          <a:ln w="34925">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41E9AA77-BEEC-44CA-8065-7B298F253CD4}"/>
              </a:ext>
            </a:extLst>
          </p:cNvPr>
          <p:cNvGrpSpPr/>
          <p:nvPr/>
        </p:nvGrpSpPr>
        <p:grpSpPr>
          <a:xfrm>
            <a:off x="4640469" y="519112"/>
            <a:ext cx="2209799" cy="5594230"/>
            <a:chOff x="4854781" y="483393"/>
            <a:chExt cx="2209799" cy="5594230"/>
          </a:xfrm>
        </p:grpSpPr>
        <p:sp>
          <p:nvSpPr>
            <p:cNvPr id="13" name="Rectangle 12">
              <a:extLst>
                <a:ext uri="{FF2B5EF4-FFF2-40B4-BE49-F238E27FC236}">
                  <a16:creationId xmlns:a16="http://schemas.microsoft.com/office/drawing/2014/main" id="{102EB34A-E705-47A9-8A80-5E37FDD52536}"/>
                </a:ext>
              </a:extLst>
            </p:cNvPr>
            <p:cNvSpPr/>
            <p:nvPr/>
          </p:nvSpPr>
          <p:spPr>
            <a:xfrm>
              <a:off x="5019674" y="483393"/>
              <a:ext cx="1643062" cy="1071562"/>
            </a:xfrm>
            <a:prstGeom prst="rect">
              <a:avLst/>
            </a:prstGeom>
            <a:noFill/>
            <a:ln>
              <a:solidFill>
                <a:srgbClr val="A60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AFFA3C0F-7469-4738-864D-3FC353C80CBE}"/>
                    </a:ext>
                  </a:extLst>
                </p14:cNvPr>
                <p14:cNvContentPartPr/>
                <p14:nvPr/>
              </p14:nvContentPartPr>
              <p14:xfrm>
                <a:off x="4854781" y="4210724"/>
                <a:ext cx="2209799" cy="1866899"/>
              </p14:xfrm>
            </p:contentPart>
          </mc:Choice>
          <mc:Fallback xmlns="">
            <p:pic>
              <p:nvPicPr>
                <p:cNvPr id="18" name="Ink 17">
                  <a:extLst>
                    <a:ext uri="{FF2B5EF4-FFF2-40B4-BE49-F238E27FC236}">
                      <a16:creationId xmlns:a16="http://schemas.microsoft.com/office/drawing/2014/main" id="{AFFA3C0F-7469-4738-864D-3FC353C80CBE}"/>
                    </a:ext>
                  </a:extLst>
                </p:cNvPr>
                <p:cNvPicPr/>
                <p:nvPr/>
              </p:nvPicPr>
              <p:blipFill>
                <a:blip r:embed="rId5"/>
                <a:stretch>
                  <a:fillRect/>
                </a:stretch>
              </p:blipFill>
              <p:spPr>
                <a:xfrm>
                  <a:off x="4836765" y="4192693"/>
                  <a:ext cx="2245470" cy="1902600"/>
                </a:xfrm>
                <a:prstGeom prst="rect">
                  <a:avLst/>
                </a:prstGeom>
              </p:spPr>
            </p:pic>
          </mc:Fallback>
        </mc:AlternateContent>
      </p:grpSp>
      <p:pic>
        <p:nvPicPr>
          <p:cNvPr id="20" name="Picture 4" descr="Diagram&#10;&#10;Description automatically generated">
            <a:extLst>
              <a:ext uri="{FF2B5EF4-FFF2-40B4-BE49-F238E27FC236}">
                <a16:creationId xmlns:a16="http://schemas.microsoft.com/office/drawing/2014/main" id="{F8412062-BF94-4163-9F5D-8B487A56AF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01" r="-310" b="9984"/>
          <a:stretch/>
        </p:blipFill>
        <p:spPr bwMode="auto">
          <a:xfrm>
            <a:off x="8109379" y="3427694"/>
            <a:ext cx="3864704" cy="347388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8140F313-08BD-410F-8836-C91F2C6D6023}"/>
              </a:ext>
            </a:extLst>
          </p:cNvPr>
          <p:cNvGrpSpPr/>
          <p:nvPr/>
        </p:nvGrpSpPr>
        <p:grpSpPr>
          <a:xfrm>
            <a:off x="8782050" y="2469825"/>
            <a:ext cx="2544933" cy="4192911"/>
            <a:chOff x="8853487" y="2469825"/>
            <a:chExt cx="2544933" cy="4192911"/>
          </a:xfrm>
        </p:grpSpPr>
        <p:sp>
          <p:nvSpPr>
            <p:cNvPr id="23" name="Rectangle 22">
              <a:extLst>
                <a:ext uri="{FF2B5EF4-FFF2-40B4-BE49-F238E27FC236}">
                  <a16:creationId xmlns:a16="http://schemas.microsoft.com/office/drawing/2014/main" id="{215B1016-43BD-453F-B8C6-126C66CB71C1}"/>
                </a:ext>
              </a:extLst>
            </p:cNvPr>
            <p:cNvSpPr/>
            <p:nvPr/>
          </p:nvSpPr>
          <p:spPr>
            <a:xfrm>
              <a:off x="8853487" y="5341143"/>
              <a:ext cx="1095374" cy="13215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8FF89582-0625-4C15-B6A1-99DB56925BE2}"/>
                </a:ext>
              </a:extLst>
            </p:cNvPr>
            <p:cNvCxnSpPr>
              <a:cxnSpLocks/>
            </p:cNvCxnSpPr>
            <p:nvPr/>
          </p:nvCxnSpPr>
          <p:spPr>
            <a:xfrm flipH="1">
              <a:off x="9651353" y="2469825"/>
              <a:ext cx="1747067" cy="2830840"/>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7C31319B-4F7F-4907-ABC3-79591936526F}"/>
              </a:ext>
            </a:extLst>
          </p:cNvPr>
          <p:cNvSpPr txBox="1"/>
          <p:nvPr/>
        </p:nvSpPr>
        <p:spPr>
          <a:xfrm>
            <a:off x="5129213" y="6593681"/>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a:cs typeface="Arial"/>
              </a:rPr>
              <a:t>Modified from Self et al. 1996</a:t>
            </a:r>
          </a:p>
        </p:txBody>
      </p:sp>
    </p:spTree>
    <p:extLst>
      <p:ext uri="{BB962C8B-B14F-4D97-AF65-F5344CB8AC3E}">
        <p14:creationId xmlns:p14="http://schemas.microsoft.com/office/powerpoint/2010/main" val="426929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69863B-B4D3-443C-B7A8-731B05895288}"/>
              </a:ext>
            </a:extLst>
          </p:cNvPr>
          <p:cNvSpPr txBox="1"/>
          <p:nvPr/>
        </p:nvSpPr>
        <p:spPr>
          <a:xfrm>
            <a:off x="0" y="0"/>
            <a:ext cx="7991003" cy="523220"/>
          </a:xfrm>
          <a:prstGeom prst="rect">
            <a:avLst/>
          </a:prstGeom>
          <a:noFill/>
        </p:spPr>
        <p:txBody>
          <a:bodyPr wrap="square" lIns="91440" tIns="45720" rIns="91440" bIns="45720" rtlCol="0" anchor="t">
            <a:spAutoFit/>
          </a:bodyPr>
          <a:lstStyle/>
          <a:p>
            <a:pPr algn="ctr">
              <a:defRPr/>
            </a:pPr>
            <a:r>
              <a:rPr lang="en-US" sz="2800" dirty="0">
                <a:latin typeface="Arial" panose="020B0604020202020204" pitchFamily="34" charset="0"/>
                <a:cs typeface="Arial" panose="020B0604020202020204" pitchFamily="34" charset="0"/>
              </a:rPr>
              <a:t>Eruption Characteristics from mapping of JLG</a:t>
            </a:r>
          </a:p>
        </p:txBody>
      </p:sp>
      <p:sp>
        <p:nvSpPr>
          <p:cNvPr id="9" name="TextBox 8">
            <a:extLst>
              <a:ext uri="{FF2B5EF4-FFF2-40B4-BE49-F238E27FC236}">
                <a16:creationId xmlns:a16="http://schemas.microsoft.com/office/drawing/2014/main" id="{A3F12BEC-B902-4B21-AB35-156AFA67EC0C}"/>
              </a:ext>
            </a:extLst>
          </p:cNvPr>
          <p:cNvSpPr txBox="1"/>
          <p:nvPr/>
        </p:nvSpPr>
        <p:spPr>
          <a:xfrm>
            <a:off x="296329" y="586267"/>
            <a:ext cx="6484520" cy="1077218"/>
          </a:xfrm>
          <a:prstGeom prst="rect">
            <a:avLst/>
          </a:prstGeom>
          <a:noFill/>
        </p:spPr>
        <p:txBody>
          <a:bodyPr wrap="square" lIns="91440" tIns="45720" rIns="91440" bIns="45720" rtlCol="0" anchor="t">
            <a:spAutoFit/>
          </a:bodyPr>
          <a:lstStyle/>
          <a:p>
            <a:pPr>
              <a:defRPr/>
            </a:pPr>
            <a:r>
              <a:rPr kumimoji="0" lang="en-US" sz="3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Column </a:t>
            </a:r>
            <a:r>
              <a:rPr lang="en-US" sz="3200" dirty="0">
                <a:latin typeface="Arial" panose="020B0604020202020204" pitchFamily="34" charset="0"/>
                <a:cs typeface="Arial" panose="020B0604020202020204" pitchFamily="34" charset="0"/>
              </a:rPr>
              <a:t>Heights</a:t>
            </a:r>
            <a:r>
              <a:rPr kumimoji="0" lang="en-US" sz="3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 </a:t>
            </a:r>
            <a:r>
              <a:rPr lang="en-US" sz="3200" dirty="0">
                <a:latin typeface="Arial" panose="020B0604020202020204" pitchFamily="34" charset="0"/>
                <a:cs typeface="Arial" panose="020B0604020202020204" pitchFamily="34" charset="0"/>
              </a:rPr>
              <a:t>24 - 26</a:t>
            </a:r>
            <a:r>
              <a:rPr kumimoji="0" lang="en-US" sz="3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km</a:t>
            </a:r>
            <a:r>
              <a:rPr lang="en-US" sz="320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defRPr/>
            </a:pPr>
            <a:r>
              <a:rPr lang="en-US" sz="3200" dirty="0">
                <a:latin typeface="Arial" panose="020B0604020202020204" pitchFamily="34" charset="0"/>
                <a:cs typeface="Arial" panose="020B0604020202020204" pitchFamily="34" charset="0"/>
              </a:rPr>
              <a:t>Volume ~ 0.5 - 1 km</a:t>
            </a:r>
            <a:r>
              <a:rPr lang="en-US" sz="3200" baseline="30000" dirty="0">
                <a:latin typeface="Arial" panose="020B0604020202020204" pitchFamily="34" charset="0"/>
                <a:cs typeface="Arial" panose="020B0604020202020204" pitchFamily="34" charset="0"/>
              </a:rPr>
              <a:t>3</a:t>
            </a:r>
            <a:r>
              <a:rPr lang="en-US" sz="3200" dirty="0">
                <a:latin typeface="Arial" panose="020B0604020202020204" pitchFamily="34" charset="0"/>
                <a:cs typeface="Arial" panose="020B0604020202020204" pitchFamily="34" charset="0"/>
              </a:rPr>
              <a:t> </a:t>
            </a:r>
            <a:endParaRPr lang="en-US" sz="3200" b="0" i="0" u="none" strike="noStrike" kern="1200" cap="none" spc="0" normalizeH="0" noProof="0" dirty="0">
              <a:ln>
                <a:noFill/>
              </a:ln>
              <a:effectLst/>
              <a:uLnTx/>
              <a:uFillTx/>
              <a:latin typeface="Arial" panose="020B0604020202020204" pitchFamily="34" charset="0"/>
              <a:ea typeface="Calibri"/>
              <a:cs typeface="Arial" panose="020B0604020202020204" pitchFamily="34" charset="0"/>
            </a:endParaRPr>
          </a:p>
        </p:txBody>
      </p:sp>
      <p:sp>
        <p:nvSpPr>
          <p:cNvPr id="12" name="TextBox 11">
            <a:extLst>
              <a:ext uri="{FF2B5EF4-FFF2-40B4-BE49-F238E27FC236}">
                <a16:creationId xmlns:a16="http://schemas.microsoft.com/office/drawing/2014/main" id="{46E01518-B74E-4BC2-A98A-4C6492D5D9E1}"/>
              </a:ext>
            </a:extLst>
          </p:cNvPr>
          <p:cNvSpPr txBox="1"/>
          <p:nvPr/>
        </p:nvSpPr>
        <p:spPr>
          <a:xfrm>
            <a:off x="8692116" y="5639264"/>
            <a:ext cx="3310975" cy="1015663"/>
          </a:xfrm>
          <a:prstGeom prst="rect">
            <a:avLst/>
          </a:prstGeom>
          <a:noFill/>
        </p:spPr>
        <p:txBody>
          <a:bodyPr wrap="square" rtlCol="0">
            <a:spAutoFit/>
          </a:bodyPr>
          <a:lstStyle/>
          <a:p>
            <a:pPr algn="ctr"/>
            <a:r>
              <a:rPr lang="en-US" sz="2000" u="sng"/>
              <a:t>Methods </a:t>
            </a:r>
          </a:p>
          <a:p>
            <a:pPr algn="ctr"/>
            <a:r>
              <a:rPr lang="en-US" sz="2000" err="1"/>
              <a:t>Bonadonna</a:t>
            </a:r>
            <a:r>
              <a:rPr lang="en-US" sz="2000"/>
              <a:t> and Costa, 2012</a:t>
            </a:r>
          </a:p>
          <a:p>
            <a:pPr algn="ctr"/>
            <a:r>
              <a:rPr lang="en-US" sz="2000"/>
              <a:t>Carey and Sparks, 1986</a:t>
            </a:r>
          </a:p>
        </p:txBody>
      </p:sp>
      <p:pic>
        <p:nvPicPr>
          <p:cNvPr id="17" name="Picture 16" descr="A picture containing sky, outdoor, clouds, nature&#10;&#10;Description automatically generated">
            <a:extLst>
              <a:ext uri="{FF2B5EF4-FFF2-40B4-BE49-F238E27FC236}">
                <a16:creationId xmlns:a16="http://schemas.microsoft.com/office/drawing/2014/main" id="{2CF0A1C9-98D7-7228-19A3-47E2E51CDB5D}"/>
              </a:ext>
            </a:extLst>
          </p:cNvPr>
          <p:cNvPicPr>
            <a:picLocks noChangeAspect="1"/>
          </p:cNvPicPr>
          <p:nvPr/>
        </p:nvPicPr>
        <p:blipFill>
          <a:blip r:embed="rId3"/>
          <a:stretch>
            <a:fillRect/>
          </a:stretch>
        </p:blipFill>
        <p:spPr>
          <a:xfrm>
            <a:off x="8036169" y="351714"/>
            <a:ext cx="4159737" cy="2784188"/>
          </a:xfrm>
          <a:prstGeom prst="rect">
            <a:avLst/>
          </a:prstGeom>
        </p:spPr>
      </p:pic>
      <p:sp>
        <p:nvSpPr>
          <p:cNvPr id="18" name="TextBox 3">
            <a:extLst>
              <a:ext uri="{FF2B5EF4-FFF2-40B4-BE49-F238E27FC236}">
                <a16:creationId xmlns:a16="http://schemas.microsoft.com/office/drawing/2014/main" id="{C2C2327E-4AF8-02EE-5CAC-AF95E137E3C3}"/>
              </a:ext>
            </a:extLst>
          </p:cNvPr>
          <p:cNvSpPr txBox="1"/>
          <p:nvPr/>
        </p:nvSpPr>
        <p:spPr>
          <a:xfrm>
            <a:off x="11260016" y="3132015"/>
            <a:ext cx="93589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Getty Images</a:t>
            </a:r>
          </a:p>
        </p:txBody>
      </p:sp>
      <p:sp>
        <p:nvSpPr>
          <p:cNvPr id="19" name="TextBox 4">
            <a:extLst>
              <a:ext uri="{FF2B5EF4-FFF2-40B4-BE49-F238E27FC236}">
                <a16:creationId xmlns:a16="http://schemas.microsoft.com/office/drawing/2014/main" id="{D1E1EC55-A946-E59A-ED0A-5C08E6D42403}"/>
              </a:ext>
            </a:extLst>
          </p:cNvPr>
          <p:cNvSpPr txBox="1"/>
          <p:nvPr/>
        </p:nvSpPr>
        <p:spPr>
          <a:xfrm>
            <a:off x="7991288" y="2198"/>
            <a:ext cx="274319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1991 Mt. Pinatubo</a:t>
            </a:r>
          </a:p>
        </p:txBody>
      </p:sp>
      <p:pic>
        <p:nvPicPr>
          <p:cNvPr id="20" name="Picture 19" descr="A picture containing outdoor, snow, nature, clouds&#10;&#10;Description automatically generated">
            <a:extLst>
              <a:ext uri="{FF2B5EF4-FFF2-40B4-BE49-F238E27FC236}">
                <a16:creationId xmlns:a16="http://schemas.microsoft.com/office/drawing/2014/main" id="{1D14B052-1519-93D6-F41F-D4160696E24A}"/>
              </a:ext>
            </a:extLst>
          </p:cNvPr>
          <p:cNvPicPr>
            <a:picLocks noChangeAspect="1"/>
          </p:cNvPicPr>
          <p:nvPr/>
        </p:nvPicPr>
        <p:blipFill>
          <a:blip r:embed="rId4"/>
          <a:stretch>
            <a:fillRect/>
          </a:stretch>
        </p:blipFill>
        <p:spPr>
          <a:xfrm>
            <a:off x="8036169" y="3837461"/>
            <a:ext cx="4159738" cy="2776415"/>
          </a:xfrm>
          <a:prstGeom prst="rect">
            <a:avLst/>
          </a:prstGeom>
        </p:spPr>
      </p:pic>
      <p:sp>
        <p:nvSpPr>
          <p:cNvPr id="21" name="TextBox 6">
            <a:extLst>
              <a:ext uri="{FF2B5EF4-FFF2-40B4-BE49-F238E27FC236}">
                <a16:creationId xmlns:a16="http://schemas.microsoft.com/office/drawing/2014/main" id="{8EE0E4CE-473E-35AA-5AF8-7C9D463075DE}"/>
              </a:ext>
            </a:extLst>
          </p:cNvPr>
          <p:cNvSpPr txBox="1"/>
          <p:nvPr/>
        </p:nvSpPr>
        <p:spPr>
          <a:xfrm>
            <a:off x="7991288" y="3458096"/>
            <a:ext cx="274319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1980 Mt. St. Helens</a:t>
            </a:r>
          </a:p>
        </p:txBody>
      </p:sp>
      <p:sp>
        <p:nvSpPr>
          <p:cNvPr id="22" name="TextBox 7">
            <a:extLst>
              <a:ext uri="{FF2B5EF4-FFF2-40B4-BE49-F238E27FC236}">
                <a16:creationId xmlns:a16="http://schemas.microsoft.com/office/drawing/2014/main" id="{684AE2D8-D604-E02C-D39A-A6FAB6C05706}"/>
              </a:ext>
            </a:extLst>
          </p:cNvPr>
          <p:cNvSpPr txBox="1"/>
          <p:nvPr/>
        </p:nvSpPr>
        <p:spPr>
          <a:xfrm>
            <a:off x="11258810" y="3471797"/>
            <a:ext cx="90604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~20 km</a:t>
            </a:r>
          </a:p>
        </p:txBody>
      </p:sp>
      <p:sp>
        <p:nvSpPr>
          <p:cNvPr id="23" name="TextBox 8">
            <a:extLst>
              <a:ext uri="{FF2B5EF4-FFF2-40B4-BE49-F238E27FC236}">
                <a16:creationId xmlns:a16="http://schemas.microsoft.com/office/drawing/2014/main" id="{AB6A1C7F-D864-C841-E104-DE9EA2220D35}"/>
              </a:ext>
            </a:extLst>
          </p:cNvPr>
          <p:cNvSpPr txBox="1"/>
          <p:nvPr/>
        </p:nvSpPr>
        <p:spPr>
          <a:xfrm>
            <a:off x="11279686" y="-4176"/>
            <a:ext cx="916488"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~35 km</a:t>
            </a:r>
          </a:p>
        </p:txBody>
      </p:sp>
      <p:pic>
        <p:nvPicPr>
          <p:cNvPr id="24" name="Picture 23" descr="A picture containing text, drawing, colorful, painting&#10;&#10;Description automatically generated">
            <a:extLst>
              <a:ext uri="{FF2B5EF4-FFF2-40B4-BE49-F238E27FC236}">
                <a16:creationId xmlns:a16="http://schemas.microsoft.com/office/drawing/2014/main" id="{35A2A879-4451-0254-1172-3DD6BBB0B8F4}"/>
              </a:ext>
            </a:extLst>
          </p:cNvPr>
          <p:cNvPicPr>
            <a:picLocks noChangeAspect="1"/>
          </p:cNvPicPr>
          <p:nvPr/>
        </p:nvPicPr>
        <p:blipFill>
          <a:blip r:embed="rId5"/>
          <a:stretch>
            <a:fillRect/>
          </a:stretch>
        </p:blipFill>
        <p:spPr>
          <a:xfrm>
            <a:off x="72190" y="1881312"/>
            <a:ext cx="7846594" cy="4739690"/>
          </a:xfrm>
          <a:prstGeom prst="rect">
            <a:avLst/>
          </a:prstGeom>
        </p:spPr>
      </p:pic>
    </p:spTree>
    <p:extLst>
      <p:ext uri="{BB962C8B-B14F-4D97-AF65-F5344CB8AC3E}">
        <p14:creationId xmlns:p14="http://schemas.microsoft.com/office/powerpoint/2010/main" val="4146251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14817-273C-364A-A8D7-026E93FDC366}"/>
              </a:ext>
            </a:extLst>
          </p:cNvPr>
          <p:cNvSpPr>
            <a:spLocks noGrp="1"/>
          </p:cNvSpPr>
          <p:nvPr>
            <p:ph type="title"/>
          </p:nvPr>
        </p:nvSpPr>
        <p:spPr>
          <a:xfrm>
            <a:off x="298179" y="383519"/>
            <a:ext cx="6002110" cy="1495425"/>
          </a:xfrm>
        </p:spPr>
        <p:txBody>
          <a:bodyPr>
            <a:normAutofit/>
          </a:bodyPr>
          <a:lstStyle/>
          <a:p>
            <a:r>
              <a:rPr lang="en-US" dirty="0">
                <a:latin typeface="Arial" panose="020B0604020202020204" pitchFamily="34" charset="0"/>
                <a:cs typeface="Arial" panose="020B0604020202020204" pitchFamily="34" charset="0"/>
              </a:rPr>
              <a:t>Purpose</a:t>
            </a:r>
          </a:p>
        </p:txBody>
      </p:sp>
      <p:sp>
        <p:nvSpPr>
          <p:cNvPr id="3" name="Content Placeholder 2">
            <a:extLst>
              <a:ext uri="{FF2B5EF4-FFF2-40B4-BE49-F238E27FC236}">
                <a16:creationId xmlns:a16="http://schemas.microsoft.com/office/drawing/2014/main" id="{7CC9471D-459D-7C4A-B4F8-CECA4B6B72A8}"/>
              </a:ext>
            </a:extLst>
          </p:cNvPr>
          <p:cNvSpPr>
            <a:spLocks noGrp="1"/>
          </p:cNvSpPr>
          <p:nvPr>
            <p:ph idx="1"/>
          </p:nvPr>
        </p:nvSpPr>
        <p:spPr>
          <a:xfrm>
            <a:off x="73151" y="1918446"/>
            <a:ext cx="7123240" cy="4876515"/>
          </a:xfrm>
        </p:spPr>
        <p:txBody>
          <a:bodyPr>
            <a:normAutofit/>
          </a:bodyPr>
          <a:lstStyle/>
          <a:p>
            <a:pPr marL="0" indent="0">
              <a:buNone/>
            </a:pPr>
            <a:r>
              <a:rPr lang="en-US" dirty="0">
                <a:latin typeface="Arial" panose="020B0604020202020204" pitchFamily="34" charset="0"/>
                <a:cs typeface="Arial" panose="020B0604020202020204" pitchFamily="34" charset="0"/>
                <a:sym typeface="Wingdings" pitchFamily="2" charset="2"/>
              </a:rPr>
              <a:t>Examine the textures of the El </a:t>
            </a:r>
            <a:r>
              <a:rPr lang="en-US" dirty="0" err="1">
                <a:latin typeface="Arial" panose="020B0604020202020204" pitchFamily="34" charset="0"/>
                <a:cs typeface="Arial" panose="020B0604020202020204" pitchFamily="34" charset="0"/>
                <a:sym typeface="Wingdings" pitchFamily="2" charset="2"/>
              </a:rPr>
              <a:t>Cajete</a:t>
            </a:r>
            <a:r>
              <a:rPr lang="en-US" dirty="0">
                <a:latin typeface="Arial" panose="020B0604020202020204" pitchFamily="34" charset="0"/>
                <a:cs typeface="Arial" panose="020B0604020202020204" pitchFamily="34" charset="0"/>
                <a:sym typeface="Wingdings" pitchFamily="2" charset="2"/>
              </a:rPr>
              <a:t> pumice to understand:</a:t>
            </a:r>
          </a:p>
          <a:p>
            <a:pPr lvl="1"/>
            <a:r>
              <a:rPr lang="en-US" sz="2800" dirty="0">
                <a:latin typeface="Arial" panose="020B0604020202020204" pitchFamily="34" charset="0"/>
                <a:cs typeface="Arial" panose="020B0604020202020204" pitchFamily="34" charset="0"/>
                <a:sym typeface="Wingdings" pitchFamily="2" charset="2"/>
              </a:rPr>
              <a:t> Is there a new batch of magma beneath the caldera?</a:t>
            </a:r>
          </a:p>
          <a:p>
            <a:pPr lvl="2"/>
            <a:r>
              <a:rPr lang="en-US" sz="2800" dirty="0">
                <a:latin typeface="Arial" panose="020B0604020202020204" pitchFamily="34" charset="0"/>
                <a:cs typeface="Arial" panose="020B0604020202020204" pitchFamily="34" charset="0"/>
                <a:sym typeface="Wingdings" pitchFamily="2" charset="2"/>
              </a:rPr>
              <a:t>Are the pumices petrographically and composition different from the caldera-forming pumice?</a:t>
            </a:r>
          </a:p>
          <a:p>
            <a:pPr lvl="1"/>
            <a:r>
              <a:rPr lang="en-US" sz="2800" dirty="0">
                <a:latin typeface="Arial" panose="020B0604020202020204" pitchFamily="34" charset="0"/>
                <a:cs typeface="Arial" panose="020B0604020202020204" pitchFamily="34" charset="0"/>
                <a:sym typeface="Wingdings" pitchFamily="2" charset="2"/>
              </a:rPr>
              <a:t>Plumbing system dynamics that led to the youngest eruption</a:t>
            </a:r>
          </a:p>
          <a:p>
            <a:pPr marL="457200" lvl="1" indent="0">
              <a:buNone/>
            </a:pPr>
            <a:endParaRPr lang="en-US" sz="2800" dirty="0">
              <a:latin typeface="Arial" panose="020B0604020202020204" pitchFamily="34" charset="0"/>
              <a:cs typeface="Arial" panose="020B0604020202020204" pitchFamily="34" charset="0"/>
              <a:sym typeface="Wingdings" pitchFamily="2" charset="2"/>
            </a:endParaRPr>
          </a:p>
          <a:p>
            <a:pPr marL="0" indent="0">
              <a:buNone/>
            </a:pPr>
            <a:endParaRPr lang="en-US" sz="2000" dirty="0">
              <a:latin typeface="Arial" panose="020B0604020202020204" pitchFamily="34" charset="0"/>
              <a:cs typeface="Arial" panose="020B0604020202020204" pitchFamily="34" charset="0"/>
            </a:endParaRPr>
          </a:p>
        </p:txBody>
      </p:sp>
      <p:pic>
        <p:nvPicPr>
          <p:cNvPr id="6" name="Picture 5" descr="A landscape with hills and trees&#10;&#10;Description automatically generated with medium confidence">
            <a:extLst>
              <a:ext uri="{FF2B5EF4-FFF2-40B4-BE49-F238E27FC236}">
                <a16:creationId xmlns:a16="http://schemas.microsoft.com/office/drawing/2014/main" id="{1B706391-3A55-DE45-BA4C-C98AE66ECB14}"/>
              </a:ext>
            </a:extLst>
          </p:cNvPr>
          <p:cNvPicPr>
            <a:picLocks noChangeAspect="1"/>
          </p:cNvPicPr>
          <p:nvPr/>
        </p:nvPicPr>
        <p:blipFill rotWithShape="1">
          <a:blip r:embed="rId2"/>
          <a:srcRect l="29343" r="32983" b="-1"/>
          <a:stretch/>
        </p:blipFill>
        <p:spPr>
          <a:xfrm>
            <a:off x="7199440" y="10"/>
            <a:ext cx="4992560" cy="6857990"/>
          </a:xfrm>
          <a:prstGeom prst="rect">
            <a:avLst/>
          </a:prstGeom>
          <a:effectLst/>
        </p:spPr>
      </p:pic>
      <p:pic>
        <p:nvPicPr>
          <p:cNvPr id="4" name="Picture 3">
            <a:extLst>
              <a:ext uri="{FF2B5EF4-FFF2-40B4-BE49-F238E27FC236}">
                <a16:creationId xmlns:a16="http://schemas.microsoft.com/office/drawing/2014/main" id="{5AF6E4F2-013E-5B48-8130-09DB9901CA71}"/>
              </a:ext>
            </a:extLst>
          </p:cNvPr>
          <p:cNvPicPr>
            <a:picLocks noChangeAspect="1"/>
          </p:cNvPicPr>
          <p:nvPr/>
        </p:nvPicPr>
        <p:blipFill>
          <a:blip r:embed="rId3"/>
          <a:stretch>
            <a:fillRect/>
          </a:stretch>
        </p:blipFill>
        <p:spPr>
          <a:xfrm>
            <a:off x="76200" y="6166021"/>
            <a:ext cx="443958" cy="628941"/>
          </a:xfrm>
          <a:prstGeom prst="rect">
            <a:avLst/>
          </a:prstGeom>
        </p:spPr>
      </p:pic>
    </p:spTree>
    <p:extLst>
      <p:ext uri="{BB962C8B-B14F-4D97-AF65-F5344CB8AC3E}">
        <p14:creationId xmlns:p14="http://schemas.microsoft.com/office/powerpoint/2010/main" val="1655187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19BB8BE-1351-4D9B-B761-F84A0B5B6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F2EF4F-AFC9-904D-8AAD-18DD7D6476DA}"/>
              </a:ext>
            </a:extLst>
          </p:cNvPr>
          <p:cNvSpPr>
            <a:spLocks noGrp="1"/>
          </p:cNvSpPr>
          <p:nvPr>
            <p:ph type="title"/>
          </p:nvPr>
        </p:nvSpPr>
        <p:spPr>
          <a:xfrm>
            <a:off x="838199" y="354311"/>
            <a:ext cx="3748441" cy="1111624"/>
          </a:xfrm>
        </p:spPr>
        <p:txBody>
          <a:bodyPr anchor="b">
            <a:normAutofit/>
          </a:bodyPr>
          <a:lstStyle/>
          <a:p>
            <a:r>
              <a:rPr lang="en-US" dirty="0">
                <a:latin typeface="Arial" panose="020B0604020202020204" pitchFamily="34" charset="0"/>
                <a:cs typeface="Arial" panose="020B0604020202020204" pitchFamily="34" charset="0"/>
              </a:rPr>
              <a:t>Methods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93FDAA-8059-824A-B00C-3E0D51B36678}"/>
                  </a:ext>
                </a:extLst>
              </p:cNvPr>
              <p:cNvSpPr>
                <a:spLocks noGrp="1"/>
              </p:cNvSpPr>
              <p:nvPr>
                <p:ph idx="1"/>
              </p:nvPr>
            </p:nvSpPr>
            <p:spPr>
              <a:xfrm>
                <a:off x="520158" y="1685365"/>
                <a:ext cx="4931384" cy="4818324"/>
              </a:xfrm>
            </p:spPr>
            <p:txBody>
              <a:bodyPr>
                <a:noAutofit/>
              </a:bodyPr>
              <a:lstStyle/>
              <a:p>
                <a:r>
                  <a:rPr lang="en-US" sz="2000" dirty="0">
                    <a:latin typeface="Arial" panose="020B0604020202020204" pitchFamily="34" charset="0"/>
                    <a:cs typeface="Arial" panose="020B0604020202020204" pitchFamily="34" charset="0"/>
                  </a:rPr>
                  <a:t>Clasts were dried and then wrapped in Parafilm.</a:t>
                </a:r>
              </a:p>
              <a:p>
                <a:r>
                  <a:rPr lang="en-US" sz="2000" dirty="0">
                    <a:latin typeface="Arial" panose="020B0604020202020204" pitchFamily="34" charset="0"/>
                    <a:cs typeface="Arial" panose="020B0604020202020204" pitchFamily="34" charset="0"/>
                  </a:rPr>
                  <a:t>Using the method of Houghton &amp; Wilson (1989), clast densities were measured by weighing clasts in air and while suspended in distilled water. </a:t>
                </a:r>
              </a:p>
              <a:p>
                <a:r>
                  <a:rPr lang="en-US" sz="2000" dirty="0">
                    <a:latin typeface="Arial" panose="020B0604020202020204" pitchFamily="34" charset="0"/>
                    <a:cs typeface="Arial" panose="020B0604020202020204" pitchFamily="34" charset="0"/>
                  </a:rPr>
                  <a:t>The specific gravity of the clasts were calculated using </a:t>
                </a:r>
                <a:r>
                  <a:rPr lang="en-US" sz="2000" dirty="0" err="1">
                    <a:latin typeface="Arial" panose="020B0604020202020204" pitchFamily="34" charset="0"/>
                    <a:cs typeface="Arial" panose="020B0604020202020204" pitchFamily="34" charset="0"/>
                  </a:rPr>
                  <a:t>Archimedes’s</a:t>
                </a:r>
                <a:r>
                  <a:rPr lang="en-US" sz="2000" dirty="0">
                    <a:latin typeface="Arial" panose="020B0604020202020204" pitchFamily="34" charset="0"/>
                    <a:cs typeface="Arial" panose="020B0604020202020204" pitchFamily="34" charset="0"/>
                  </a:rPr>
                  <a:t> principle:</a:t>
                </a:r>
              </a:p>
              <a:p>
                <a:r>
                  <a:rPr lang="en-US" sz="2000" dirty="0">
                    <a:latin typeface="Arial" panose="020B0604020202020204" pitchFamily="34" charset="0"/>
                    <a:cs typeface="Arial" panose="020B0604020202020204" pitchFamily="34" charset="0"/>
                  </a:rPr>
                  <a:t>Specific gravity =</a:t>
                </a:r>
              </a:p>
              <a:p>
                <a:pPr marL="0" indent="0">
                  <a:buNone/>
                </a:pPr>
                <a:r>
                  <a:rPr lang="en-US" sz="2000" dirty="0">
                    <a:latin typeface="Arial" panose="020B0604020202020204" pitchFamily="34" charset="0"/>
                    <a:cs typeface="Arial" panose="020B0604020202020204" pitchFamily="34" charset="0"/>
                  </a:rPr>
                  <a:t>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m:rPr>
                            <m:nor/>
                          </m:rPr>
                          <a:rPr lang="en-US" sz="2000">
                            <a:latin typeface="Arial" panose="020B0604020202020204" pitchFamily="34" charset="0"/>
                            <a:cs typeface="Arial" panose="020B0604020202020204" pitchFamily="34" charset="0"/>
                          </a:rPr>
                          <m:t>(</m:t>
                        </m:r>
                        <m:r>
                          <m:rPr>
                            <m:nor/>
                          </m:rPr>
                          <a:rPr lang="en-US" sz="2000">
                            <a:latin typeface="Arial" panose="020B0604020202020204" pitchFamily="34" charset="0"/>
                            <a:cs typeface="Arial" panose="020B0604020202020204" pitchFamily="34" charset="0"/>
                          </a:rPr>
                          <m:t>Weight</m:t>
                        </m:r>
                        <m:r>
                          <m:rPr>
                            <m:nor/>
                          </m:rPr>
                          <a:rPr lang="en-US" sz="2000">
                            <a:latin typeface="Arial" panose="020B0604020202020204" pitchFamily="34" charset="0"/>
                            <a:cs typeface="Arial" panose="020B0604020202020204" pitchFamily="34" charset="0"/>
                          </a:rPr>
                          <m:t> </m:t>
                        </m:r>
                        <m:r>
                          <m:rPr>
                            <m:nor/>
                          </m:rPr>
                          <a:rPr lang="en-US" sz="2000">
                            <a:latin typeface="Arial" panose="020B0604020202020204" pitchFamily="34" charset="0"/>
                            <a:cs typeface="Arial" panose="020B0604020202020204" pitchFamily="34" charset="0"/>
                          </a:rPr>
                          <m:t>in</m:t>
                        </m:r>
                        <m:r>
                          <m:rPr>
                            <m:nor/>
                          </m:rPr>
                          <a:rPr lang="en-US" sz="2000">
                            <a:latin typeface="Arial" panose="020B0604020202020204" pitchFamily="34" charset="0"/>
                            <a:cs typeface="Arial" panose="020B0604020202020204" pitchFamily="34" charset="0"/>
                          </a:rPr>
                          <m:t> </m:t>
                        </m:r>
                        <m:r>
                          <m:rPr>
                            <m:nor/>
                          </m:rPr>
                          <a:rPr lang="en-US" sz="2000">
                            <a:latin typeface="Arial" panose="020B0604020202020204" pitchFamily="34" charset="0"/>
                            <a:cs typeface="Arial" panose="020B0604020202020204" pitchFamily="34" charset="0"/>
                          </a:rPr>
                          <m:t>air</m:t>
                        </m:r>
                        <m:r>
                          <m:rPr>
                            <m:nor/>
                          </m:rPr>
                          <a:rPr lang="en-US" sz="2000">
                            <a:latin typeface="Arial" panose="020B0604020202020204" pitchFamily="34" charset="0"/>
                            <a:cs typeface="Arial" panose="020B0604020202020204" pitchFamily="34" charset="0"/>
                          </a:rPr>
                          <m:t>)</m:t>
                        </m:r>
                      </m:num>
                      <m:den>
                        <m:r>
                          <m:rPr>
                            <m:nor/>
                          </m:rPr>
                          <a:rPr lang="en-US" sz="2000">
                            <a:latin typeface="Arial" panose="020B0604020202020204" pitchFamily="34" charset="0"/>
                            <a:cs typeface="Arial" panose="020B0604020202020204" pitchFamily="34" charset="0"/>
                          </a:rPr>
                          <m:t>(</m:t>
                        </m:r>
                        <m:r>
                          <m:rPr>
                            <m:nor/>
                          </m:rPr>
                          <a:rPr lang="en-US" sz="2000">
                            <a:latin typeface="Arial" panose="020B0604020202020204" pitchFamily="34" charset="0"/>
                            <a:cs typeface="Arial" panose="020B0604020202020204" pitchFamily="34" charset="0"/>
                          </a:rPr>
                          <m:t>Weight</m:t>
                        </m:r>
                        <m:r>
                          <m:rPr>
                            <m:nor/>
                          </m:rPr>
                          <a:rPr lang="en-US" sz="2000">
                            <a:latin typeface="Arial" panose="020B0604020202020204" pitchFamily="34" charset="0"/>
                            <a:cs typeface="Arial" panose="020B0604020202020204" pitchFamily="34" charset="0"/>
                          </a:rPr>
                          <m:t> </m:t>
                        </m:r>
                        <m:r>
                          <m:rPr>
                            <m:nor/>
                          </m:rPr>
                          <a:rPr lang="en-US" sz="2000">
                            <a:latin typeface="Arial" panose="020B0604020202020204" pitchFamily="34" charset="0"/>
                            <a:cs typeface="Arial" panose="020B0604020202020204" pitchFamily="34" charset="0"/>
                          </a:rPr>
                          <m:t>in</m:t>
                        </m:r>
                        <m:r>
                          <m:rPr>
                            <m:nor/>
                          </m:rPr>
                          <a:rPr lang="en-US" sz="2000">
                            <a:latin typeface="Arial" panose="020B0604020202020204" pitchFamily="34" charset="0"/>
                            <a:cs typeface="Arial" panose="020B0604020202020204" pitchFamily="34" charset="0"/>
                          </a:rPr>
                          <m:t> </m:t>
                        </m:r>
                        <m:r>
                          <m:rPr>
                            <m:nor/>
                          </m:rPr>
                          <a:rPr lang="en-US" sz="2000">
                            <a:latin typeface="Arial" panose="020B0604020202020204" pitchFamily="34" charset="0"/>
                            <a:cs typeface="Arial" panose="020B0604020202020204" pitchFamily="34" charset="0"/>
                          </a:rPr>
                          <m:t>air</m:t>
                        </m:r>
                        <m:r>
                          <m:rPr>
                            <m:nor/>
                          </m:rPr>
                          <a:rPr lang="en-US" sz="2000">
                            <a:latin typeface="Arial" panose="020B0604020202020204" pitchFamily="34" charset="0"/>
                            <a:cs typeface="Arial" panose="020B0604020202020204" pitchFamily="34" charset="0"/>
                          </a:rPr>
                          <m:t> − </m:t>
                        </m:r>
                        <m:r>
                          <m:rPr>
                            <m:nor/>
                          </m:rPr>
                          <a:rPr lang="en-US" sz="2000">
                            <a:latin typeface="Arial" panose="020B0604020202020204" pitchFamily="34" charset="0"/>
                            <a:cs typeface="Arial" panose="020B0604020202020204" pitchFamily="34" charset="0"/>
                          </a:rPr>
                          <m:t>Weight</m:t>
                        </m:r>
                        <m:r>
                          <m:rPr>
                            <m:nor/>
                          </m:rPr>
                          <a:rPr lang="en-US" sz="2000">
                            <a:latin typeface="Arial" panose="020B0604020202020204" pitchFamily="34" charset="0"/>
                            <a:cs typeface="Arial" panose="020B0604020202020204" pitchFamily="34" charset="0"/>
                          </a:rPr>
                          <m:t> </m:t>
                        </m:r>
                        <m:r>
                          <m:rPr>
                            <m:nor/>
                          </m:rPr>
                          <a:rPr lang="en-US" sz="2000">
                            <a:latin typeface="Arial" panose="020B0604020202020204" pitchFamily="34" charset="0"/>
                            <a:cs typeface="Arial" panose="020B0604020202020204" pitchFamily="34" charset="0"/>
                          </a:rPr>
                          <m:t>in</m:t>
                        </m:r>
                        <m:r>
                          <m:rPr>
                            <m:nor/>
                          </m:rPr>
                          <a:rPr lang="en-US" sz="2000">
                            <a:latin typeface="Arial" panose="020B0604020202020204" pitchFamily="34" charset="0"/>
                            <a:cs typeface="Arial" panose="020B0604020202020204" pitchFamily="34" charset="0"/>
                          </a:rPr>
                          <m:t> </m:t>
                        </m:r>
                        <m:r>
                          <m:rPr>
                            <m:nor/>
                          </m:rPr>
                          <a:rPr lang="en-US" sz="2000">
                            <a:latin typeface="Arial" panose="020B0604020202020204" pitchFamily="34" charset="0"/>
                            <a:cs typeface="Arial" panose="020B0604020202020204" pitchFamily="34" charset="0"/>
                          </a:rPr>
                          <m:t>water</m:t>
                        </m:r>
                        <m:r>
                          <m:rPr>
                            <m:nor/>
                          </m:rPr>
                          <a:rPr lang="en-US" sz="2000">
                            <a:latin typeface="Arial" panose="020B0604020202020204" pitchFamily="34" charset="0"/>
                            <a:cs typeface="Arial" panose="020B0604020202020204" pitchFamily="34" charset="0"/>
                          </a:rPr>
                          <m:t>)  </m:t>
                        </m:r>
                      </m:den>
                    </m:f>
                  </m:oMath>
                </a14:m>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Clast Density = Specific gravity × density</a:t>
                </a:r>
              </a:p>
            </p:txBody>
          </p:sp>
        </mc:Choice>
        <mc:Fallback xmlns="">
          <p:sp>
            <p:nvSpPr>
              <p:cNvPr id="3" name="Content Placeholder 2">
                <a:extLst>
                  <a:ext uri="{FF2B5EF4-FFF2-40B4-BE49-F238E27FC236}">
                    <a16:creationId xmlns:a16="http://schemas.microsoft.com/office/drawing/2014/main" id="{D893FDAA-8059-824A-B00C-3E0D51B36678}"/>
                  </a:ext>
                </a:extLst>
              </p:cNvPr>
              <p:cNvSpPr>
                <a:spLocks noGrp="1" noRot="1" noChangeAspect="1" noMove="1" noResize="1" noEditPoints="1" noAdjustHandles="1" noChangeArrowheads="1" noChangeShapeType="1" noTextEdit="1"/>
              </p:cNvSpPr>
              <p:nvPr>
                <p:ph idx="1"/>
              </p:nvPr>
            </p:nvSpPr>
            <p:spPr>
              <a:xfrm>
                <a:off x="520158" y="1685365"/>
                <a:ext cx="4931384" cy="4818324"/>
              </a:xfrm>
              <a:blipFill>
                <a:blip r:embed="rId3"/>
                <a:stretch>
                  <a:fillRect l="-1026" t="-1050" r="-2564"/>
                </a:stretch>
              </a:blipFill>
            </p:spPr>
            <p:txBody>
              <a:bodyPr/>
              <a:lstStyle/>
              <a:p>
                <a:r>
                  <a:rPr lang="en-US">
                    <a:noFill/>
                  </a:rPr>
                  <a:t> </a:t>
                </a:r>
              </a:p>
            </p:txBody>
          </p:sp>
        </mc:Fallback>
      </mc:AlternateContent>
      <p:pic>
        <p:nvPicPr>
          <p:cNvPr id="6" name="Picture 5" descr="A picture containing indoor&#10;&#10;Description automatically generated">
            <a:extLst>
              <a:ext uri="{FF2B5EF4-FFF2-40B4-BE49-F238E27FC236}">
                <a16:creationId xmlns:a16="http://schemas.microsoft.com/office/drawing/2014/main" id="{8E7C05DE-8BCC-494D-9ADB-ECB81A4756D4}"/>
              </a:ext>
            </a:extLst>
          </p:cNvPr>
          <p:cNvPicPr>
            <a:picLocks noChangeAspect="1"/>
          </p:cNvPicPr>
          <p:nvPr/>
        </p:nvPicPr>
        <p:blipFill rotWithShape="1">
          <a:blip r:embed="rId4"/>
          <a:srcRect t="5436"/>
          <a:stretch/>
        </p:blipFill>
        <p:spPr>
          <a:xfrm>
            <a:off x="5968651" y="1685365"/>
            <a:ext cx="5703191" cy="4044875"/>
          </a:xfrm>
          <a:prstGeom prst="rect">
            <a:avLst/>
          </a:prstGeom>
        </p:spPr>
      </p:pic>
      <p:pic>
        <p:nvPicPr>
          <p:cNvPr id="4" name="Picture 3">
            <a:extLst>
              <a:ext uri="{FF2B5EF4-FFF2-40B4-BE49-F238E27FC236}">
                <a16:creationId xmlns:a16="http://schemas.microsoft.com/office/drawing/2014/main" id="{01D3C199-820C-0C4A-A35F-356B15B7BF9E}"/>
              </a:ext>
            </a:extLst>
          </p:cNvPr>
          <p:cNvPicPr>
            <a:picLocks noChangeAspect="1"/>
          </p:cNvPicPr>
          <p:nvPr/>
        </p:nvPicPr>
        <p:blipFill>
          <a:blip r:embed="rId5"/>
          <a:stretch>
            <a:fillRect/>
          </a:stretch>
        </p:blipFill>
        <p:spPr>
          <a:xfrm>
            <a:off x="76200" y="6166021"/>
            <a:ext cx="443958" cy="628941"/>
          </a:xfrm>
          <a:prstGeom prst="rect">
            <a:avLst/>
          </a:prstGeom>
        </p:spPr>
      </p:pic>
    </p:spTree>
    <p:extLst>
      <p:ext uri="{BB962C8B-B14F-4D97-AF65-F5344CB8AC3E}">
        <p14:creationId xmlns:p14="http://schemas.microsoft.com/office/powerpoint/2010/main" val="352514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23CBEF12-C9B8-466E-A7FE-B00B9ADF4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EFAF1-353A-8F47-8F1A-08DC86895454}"/>
              </a:ext>
            </a:extLst>
          </p:cNvPr>
          <p:cNvSpPr>
            <a:spLocks noGrp="1"/>
          </p:cNvSpPr>
          <p:nvPr>
            <p:ph type="title"/>
          </p:nvPr>
        </p:nvSpPr>
        <p:spPr>
          <a:xfrm>
            <a:off x="838199" y="370319"/>
            <a:ext cx="4164401" cy="1851885"/>
          </a:xfrm>
        </p:spPr>
        <p:txBody>
          <a:bodyPr vert="horz" lIns="91440" tIns="45720" rIns="91440" bIns="45720" rtlCol="0" anchor="ctr">
            <a:normAutofit/>
          </a:bodyPr>
          <a:lstStyle/>
          <a:p>
            <a:r>
              <a:rPr lang="en-US" kern="1200" dirty="0">
                <a:solidFill>
                  <a:schemeClr val="tx1"/>
                </a:solidFill>
                <a:latin typeface="Arial" panose="020B0604020202020204" pitchFamily="34" charset="0"/>
                <a:cs typeface="Arial" panose="020B0604020202020204" pitchFamily="34" charset="0"/>
              </a:rPr>
              <a:t>Samples</a:t>
            </a:r>
          </a:p>
        </p:txBody>
      </p:sp>
      <p:sp>
        <p:nvSpPr>
          <p:cNvPr id="5" name="TextBox 4">
            <a:extLst>
              <a:ext uri="{FF2B5EF4-FFF2-40B4-BE49-F238E27FC236}">
                <a16:creationId xmlns:a16="http://schemas.microsoft.com/office/drawing/2014/main" id="{7DF2537A-B528-3D4B-AA3E-2659241046EF}"/>
              </a:ext>
            </a:extLst>
          </p:cNvPr>
          <p:cNvSpPr txBox="1"/>
          <p:nvPr/>
        </p:nvSpPr>
        <p:spPr>
          <a:xfrm>
            <a:off x="5188941" y="370319"/>
            <a:ext cx="6298971" cy="1851885"/>
          </a:xfrm>
          <a:prstGeom prst="rect">
            <a:avLst/>
          </a:prstGeom>
        </p:spPr>
        <p:txBody>
          <a:bodyPr vert="horz" lIns="91440" tIns="45720" rIns="91440" bIns="45720" rtlCol="0" anchor="ctr">
            <a:normAutofit/>
          </a:bodyPr>
          <a:lstStyle/>
          <a:p>
            <a:pPr>
              <a:lnSpc>
                <a:spcPct val="90000"/>
              </a:lnSpc>
              <a:spcAft>
                <a:spcPts val="600"/>
              </a:spcAft>
            </a:pPr>
            <a:r>
              <a:rPr lang="en-US" sz="2400" dirty="0">
                <a:latin typeface="Arial" panose="020B0604020202020204" pitchFamily="34" charset="0"/>
                <a:cs typeface="Arial" panose="020B0604020202020204" pitchFamily="34" charset="0"/>
              </a:rPr>
              <a:t>(Left) Representative pumice clasts showing different sizes and angularities. Note the similarity in texture and color of the clasts. (Right) Samples wrapped in parafilm.</a:t>
            </a:r>
          </a:p>
          <a:p>
            <a:pPr indent="-228600">
              <a:lnSpc>
                <a:spcPct val="90000"/>
              </a:lnSpc>
              <a:spcAft>
                <a:spcPts val="600"/>
              </a:spcAft>
              <a:buFont typeface="Arial" panose="020B0604020202020204" pitchFamily="34" charset="0"/>
              <a:buChar char="•"/>
            </a:pPr>
            <a:endParaRPr lang="en-US" sz="2000" dirty="0"/>
          </a:p>
        </p:txBody>
      </p:sp>
      <p:pic>
        <p:nvPicPr>
          <p:cNvPr id="6" name="Picture 5" descr="A picture containing calendar&#10;&#10;Description automatically generated">
            <a:extLst>
              <a:ext uri="{FF2B5EF4-FFF2-40B4-BE49-F238E27FC236}">
                <a16:creationId xmlns:a16="http://schemas.microsoft.com/office/drawing/2014/main" id="{80D37093-BC85-544A-8BA5-7018B06FA463}"/>
              </a:ext>
            </a:extLst>
          </p:cNvPr>
          <p:cNvPicPr>
            <a:picLocks noChangeAspect="1"/>
          </p:cNvPicPr>
          <p:nvPr/>
        </p:nvPicPr>
        <p:blipFill rotWithShape="1">
          <a:blip r:embed="rId2"/>
          <a:srcRect t="4972" r="-3" b="24478"/>
          <a:stretch/>
        </p:blipFill>
        <p:spPr>
          <a:xfrm>
            <a:off x="6991109" y="1948058"/>
            <a:ext cx="4484148" cy="4217963"/>
          </a:xfrm>
          <a:prstGeom prst="rect">
            <a:avLst/>
          </a:prstGeom>
        </p:spPr>
      </p:pic>
      <p:pic>
        <p:nvPicPr>
          <p:cNvPr id="4" name="Google Shape;112;p1">
            <a:extLst>
              <a:ext uri="{FF2B5EF4-FFF2-40B4-BE49-F238E27FC236}">
                <a16:creationId xmlns:a16="http://schemas.microsoft.com/office/drawing/2014/main" id="{F51B47D1-ECDB-0145-B00C-E0296376BEAB}"/>
              </a:ext>
            </a:extLst>
          </p:cNvPr>
          <p:cNvPicPr preferRelativeResize="0">
            <a:picLocks noGrp="1"/>
          </p:cNvPicPr>
          <p:nvPr>
            <p:ph idx="1"/>
          </p:nvPr>
        </p:nvPicPr>
        <p:blipFill rotWithShape="1">
          <a:blip r:embed="rId3"/>
          <a:srcRect t="2450" r="-3" b="-3"/>
          <a:stretch/>
        </p:blipFill>
        <p:spPr>
          <a:xfrm>
            <a:off x="76200" y="1948058"/>
            <a:ext cx="6611907" cy="4154925"/>
          </a:xfrm>
          <a:prstGeom prst="rect">
            <a:avLst/>
          </a:prstGeom>
          <a:noFill/>
        </p:spPr>
      </p:pic>
      <p:pic>
        <p:nvPicPr>
          <p:cNvPr id="17" name="Picture 16">
            <a:extLst>
              <a:ext uri="{FF2B5EF4-FFF2-40B4-BE49-F238E27FC236}">
                <a16:creationId xmlns:a16="http://schemas.microsoft.com/office/drawing/2014/main" id="{87D54450-D409-1347-8C62-C8BD1B6D5538}"/>
              </a:ext>
            </a:extLst>
          </p:cNvPr>
          <p:cNvPicPr>
            <a:picLocks noChangeAspect="1"/>
          </p:cNvPicPr>
          <p:nvPr/>
        </p:nvPicPr>
        <p:blipFill>
          <a:blip r:embed="rId4"/>
          <a:stretch>
            <a:fillRect/>
          </a:stretch>
        </p:blipFill>
        <p:spPr>
          <a:xfrm>
            <a:off x="76200" y="6166021"/>
            <a:ext cx="443958" cy="628941"/>
          </a:xfrm>
          <a:prstGeom prst="rect">
            <a:avLst/>
          </a:prstGeom>
        </p:spPr>
      </p:pic>
    </p:spTree>
    <p:extLst>
      <p:ext uri="{BB962C8B-B14F-4D97-AF65-F5344CB8AC3E}">
        <p14:creationId xmlns:p14="http://schemas.microsoft.com/office/powerpoint/2010/main" val="2678777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7D84-B4AC-BC46-9420-3A584BFDCD23}"/>
              </a:ext>
            </a:extLst>
          </p:cNvPr>
          <p:cNvSpPr>
            <a:spLocks noGrp="1"/>
          </p:cNvSpPr>
          <p:nvPr>
            <p:ph type="title"/>
          </p:nvPr>
        </p:nvSpPr>
        <p:spPr>
          <a:xfrm>
            <a:off x="636543" y="298539"/>
            <a:ext cx="4346749" cy="872845"/>
          </a:xfrm>
        </p:spPr>
        <p:txBody>
          <a:bodyPr>
            <a:normAutofit/>
          </a:bodyPr>
          <a:lstStyle/>
          <a:p>
            <a:r>
              <a:rPr lang="en-US" sz="4800" dirty="0">
                <a:latin typeface="Arial" panose="020B0604020202020204" pitchFamily="34" charset="0"/>
                <a:cs typeface="Arial" panose="020B0604020202020204" pitchFamily="34" charset="0"/>
              </a:rPr>
              <a:t>Data</a:t>
            </a:r>
          </a:p>
        </p:txBody>
      </p:sp>
      <p:sp>
        <p:nvSpPr>
          <p:cNvPr id="3" name="Content Placeholder 2">
            <a:extLst>
              <a:ext uri="{FF2B5EF4-FFF2-40B4-BE49-F238E27FC236}">
                <a16:creationId xmlns:a16="http://schemas.microsoft.com/office/drawing/2014/main" id="{A85A0BB9-45E2-2549-B752-04A8D890200A}"/>
              </a:ext>
            </a:extLst>
          </p:cNvPr>
          <p:cNvSpPr>
            <a:spLocks noGrp="1"/>
          </p:cNvSpPr>
          <p:nvPr>
            <p:ph idx="1"/>
          </p:nvPr>
        </p:nvSpPr>
        <p:spPr>
          <a:xfrm>
            <a:off x="6919784" y="1825625"/>
            <a:ext cx="4434016" cy="4351338"/>
          </a:xfrm>
        </p:spPr>
        <p:txBody>
          <a:bodyPr>
            <a:normAutofit/>
          </a:bodyPr>
          <a:lstStyle/>
          <a:p>
            <a:r>
              <a:rPr lang="en-US" dirty="0">
                <a:latin typeface="Arial" panose="020B0604020202020204" pitchFamily="34" charset="0"/>
                <a:cs typeface="Arial" panose="020B0604020202020204" pitchFamily="34" charset="0"/>
              </a:rPr>
              <a:t>Histogram representing the densities. Top is the upper I unit and bottom is the lower I unit.</a:t>
            </a:r>
          </a:p>
          <a:p>
            <a:r>
              <a:rPr lang="en-US" dirty="0">
                <a:latin typeface="Arial" panose="020B0604020202020204" pitchFamily="34" charset="0"/>
                <a:cs typeface="Arial" panose="020B0604020202020204" pitchFamily="34" charset="0"/>
              </a:rPr>
              <a:t>Peaks are the most populous. Five of the thin sections will come from the peaks and one from each of the tail bins.</a:t>
            </a:r>
            <a:endParaRPr lang="en-US" dirty="0"/>
          </a:p>
        </p:txBody>
      </p:sp>
      <p:pic>
        <p:nvPicPr>
          <p:cNvPr id="4" name="Picture 3">
            <a:extLst>
              <a:ext uri="{FF2B5EF4-FFF2-40B4-BE49-F238E27FC236}">
                <a16:creationId xmlns:a16="http://schemas.microsoft.com/office/drawing/2014/main" id="{A99080AD-A3DD-CF4B-97EA-BB31DC24673E}"/>
              </a:ext>
            </a:extLst>
          </p:cNvPr>
          <p:cNvPicPr>
            <a:picLocks noChangeAspect="1"/>
          </p:cNvPicPr>
          <p:nvPr/>
        </p:nvPicPr>
        <p:blipFill>
          <a:blip r:embed="rId2"/>
          <a:stretch>
            <a:fillRect/>
          </a:stretch>
        </p:blipFill>
        <p:spPr>
          <a:xfrm>
            <a:off x="76200" y="6166021"/>
            <a:ext cx="443958" cy="628941"/>
          </a:xfrm>
          <a:prstGeom prst="rect">
            <a:avLst/>
          </a:prstGeom>
        </p:spPr>
      </p:pic>
      <p:pic>
        <p:nvPicPr>
          <p:cNvPr id="1026" name="Picture 2">
            <a:extLst>
              <a:ext uri="{FF2B5EF4-FFF2-40B4-BE49-F238E27FC236}">
                <a16:creationId xmlns:a16="http://schemas.microsoft.com/office/drawing/2014/main" id="{83915F32-8E77-CE4F-89E0-E33505817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6" y="1237970"/>
            <a:ext cx="4434016" cy="27415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C97D6EB-A9BA-0244-9C8C-9BAB6D028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046068"/>
            <a:ext cx="4555721" cy="28119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198014-6F94-424C-84C7-37C33FFC9B5E}"/>
              </a:ext>
            </a:extLst>
          </p:cNvPr>
          <p:cNvSpPr txBox="1"/>
          <p:nvPr/>
        </p:nvSpPr>
        <p:spPr>
          <a:xfrm>
            <a:off x="291401" y="1053304"/>
            <a:ext cx="1587639" cy="369332"/>
          </a:xfrm>
          <a:prstGeom prst="rect">
            <a:avLst/>
          </a:prstGeom>
          <a:noFill/>
        </p:spPr>
        <p:txBody>
          <a:bodyPr wrap="square" rtlCol="0">
            <a:spAutoFit/>
          </a:bodyPr>
          <a:lstStyle/>
          <a:p>
            <a:r>
              <a:rPr lang="en-US" u="sng" dirty="0"/>
              <a:t>Upper I unit</a:t>
            </a:r>
          </a:p>
        </p:txBody>
      </p:sp>
      <p:sp>
        <p:nvSpPr>
          <p:cNvPr id="8" name="TextBox 7">
            <a:extLst>
              <a:ext uri="{FF2B5EF4-FFF2-40B4-BE49-F238E27FC236}">
                <a16:creationId xmlns:a16="http://schemas.microsoft.com/office/drawing/2014/main" id="{3633427F-112E-5746-9BFC-DFE477A9898B}"/>
              </a:ext>
            </a:extLst>
          </p:cNvPr>
          <p:cNvSpPr txBox="1"/>
          <p:nvPr/>
        </p:nvSpPr>
        <p:spPr>
          <a:xfrm>
            <a:off x="291402" y="3828109"/>
            <a:ext cx="1587639" cy="369332"/>
          </a:xfrm>
          <a:prstGeom prst="rect">
            <a:avLst/>
          </a:prstGeom>
          <a:noFill/>
        </p:spPr>
        <p:txBody>
          <a:bodyPr wrap="square" rtlCol="0">
            <a:spAutoFit/>
          </a:bodyPr>
          <a:lstStyle/>
          <a:p>
            <a:r>
              <a:rPr lang="en-US" u="sng" dirty="0"/>
              <a:t>Lower I unit</a:t>
            </a:r>
          </a:p>
        </p:txBody>
      </p:sp>
    </p:spTree>
    <p:extLst>
      <p:ext uri="{BB962C8B-B14F-4D97-AF65-F5344CB8AC3E}">
        <p14:creationId xmlns:p14="http://schemas.microsoft.com/office/powerpoint/2010/main" val="2397042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1276</TotalTime>
  <Words>587</Words>
  <Application>Microsoft Macintosh PowerPoint</Application>
  <PresentationFormat>Widescreen</PresentationFormat>
  <Paragraphs>63</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Cambria Math</vt:lpstr>
      <vt:lpstr>Office Theme</vt:lpstr>
      <vt:lpstr>Post-Caldera Explosive Eruptions at the Valles Caldera, NM</vt:lpstr>
      <vt:lpstr>Background</vt:lpstr>
      <vt:lpstr>PowerPoint Presentation</vt:lpstr>
      <vt:lpstr>PowerPoint Presentation</vt:lpstr>
      <vt:lpstr>PowerPoint Presentation</vt:lpstr>
      <vt:lpstr>Purpose</vt:lpstr>
      <vt:lpstr>Methods</vt:lpstr>
      <vt:lpstr>Samples</vt:lpstr>
      <vt:lpstr>Data</vt:lpstr>
      <vt:lpstr>Discussion</vt:lpstr>
      <vt:lpstr>Future Work</vt:lpstr>
      <vt:lpstr>Thank you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Post-Caldera Explosive Eruptions at the Valles Caldera, NM</dc:title>
  <dc:creator>Yamini Patel (Student)</dc:creator>
  <cp:lastModifiedBy>Yamini Patel (Student)</cp:lastModifiedBy>
  <cp:revision>16</cp:revision>
  <dcterms:created xsi:type="dcterms:W3CDTF">2022-04-03T00:42:10Z</dcterms:created>
  <dcterms:modified xsi:type="dcterms:W3CDTF">2022-04-09T03:25:10Z</dcterms:modified>
</cp:coreProperties>
</file>